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678" r:id="rId3"/>
    <p:sldId id="489" r:id="rId4"/>
    <p:sldId id="560" r:id="rId5"/>
    <p:sldId id="486" r:id="rId6"/>
    <p:sldId id="562" r:id="rId7"/>
    <p:sldId id="563" r:id="rId8"/>
    <p:sldId id="564" r:id="rId9"/>
    <p:sldId id="565" r:id="rId10"/>
    <p:sldId id="566" r:id="rId11"/>
    <p:sldId id="567" r:id="rId12"/>
    <p:sldId id="620" r:id="rId13"/>
    <p:sldId id="569" r:id="rId14"/>
    <p:sldId id="568" r:id="rId15"/>
    <p:sldId id="622" r:id="rId16"/>
    <p:sldId id="621" r:id="rId17"/>
    <p:sldId id="597" r:id="rId18"/>
    <p:sldId id="598" r:id="rId19"/>
    <p:sldId id="601" r:id="rId20"/>
    <p:sldId id="600" r:id="rId21"/>
    <p:sldId id="603" r:id="rId22"/>
    <p:sldId id="602" r:id="rId23"/>
    <p:sldId id="623" r:id="rId24"/>
    <p:sldId id="604" r:id="rId25"/>
    <p:sldId id="570" r:id="rId26"/>
    <p:sldId id="571" r:id="rId27"/>
    <p:sldId id="613" r:id="rId28"/>
    <p:sldId id="572" r:id="rId29"/>
    <p:sldId id="616" r:id="rId30"/>
    <p:sldId id="624" r:id="rId31"/>
    <p:sldId id="625" r:id="rId32"/>
    <p:sldId id="574" r:id="rId33"/>
    <p:sldId id="573" r:id="rId34"/>
    <p:sldId id="575" r:id="rId35"/>
    <p:sldId id="576" r:id="rId36"/>
    <p:sldId id="577" r:id="rId37"/>
    <p:sldId id="578" r:id="rId38"/>
    <p:sldId id="579" r:id="rId39"/>
    <p:sldId id="580" r:id="rId40"/>
    <p:sldId id="581" r:id="rId41"/>
    <p:sldId id="582" r:id="rId42"/>
    <p:sldId id="583" r:id="rId43"/>
    <p:sldId id="584" r:id="rId44"/>
    <p:sldId id="585" r:id="rId45"/>
    <p:sldId id="586" r:id="rId46"/>
    <p:sldId id="587" r:id="rId47"/>
    <p:sldId id="588" r:id="rId48"/>
    <p:sldId id="589" r:id="rId49"/>
    <p:sldId id="590" r:id="rId50"/>
    <p:sldId id="591" r:id="rId51"/>
    <p:sldId id="592" r:id="rId52"/>
    <p:sldId id="593" r:id="rId53"/>
    <p:sldId id="594" r:id="rId54"/>
    <p:sldId id="595" r:id="rId55"/>
    <p:sldId id="596" r:id="rId56"/>
    <p:sldId id="635" r:id="rId57"/>
    <p:sldId id="636" r:id="rId58"/>
    <p:sldId id="637" r:id="rId59"/>
    <p:sldId id="638" r:id="rId60"/>
    <p:sldId id="639" r:id="rId61"/>
    <p:sldId id="640" r:id="rId62"/>
    <p:sldId id="641" r:id="rId63"/>
    <p:sldId id="642" r:id="rId64"/>
    <p:sldId id="643" r:id="rId65"/>
    <p:sldId id="644" r:id="rId66"/>
    <p:sldId id="645" r:id="rId67"/>
    <p:sldId id="646" r:id="rId68"/>
    <p:sldId id="626" r:id="rId69"/>
    <p:sldId id="289" r:id="rId70"/>
    <p:sldId id="627" r:id="rId71"/>
    <p:sldId id="628" r:id="rId72"/>
    <p:sldId id="630" r:id="rId73"/>
    <p:sldId id="631" r:id="rId74"/>
    <p:sldId id="632" r:id="rId75"/>
    <p:sldId id="633" r:id="rId76"/>
    <p:sldId id="605" r:id="rId77"/>
    <p:sldId id="606" r:id="rId78"/>
    <p:sldId id="608" r:id="rId79"/>
    <p:sldId id="607" r:id="rId80"/>
    <p:sldId id="599" r:id="rId81"/>
    <p:sldId id="612" r:id="rId82"/>
    <p:sldId id="609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A5927-D473-4AEE-8BEF-0909585F6886}" v="93" dt="2021-03-18T07:38:03.6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8T07:39:08.690" v="507" actId="20577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8T07:34:06.721" v="494" actId="20577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8T07:34:06.721" v="494" actId="20577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8T07:35:10.828" v="495" actId="2057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8T07:35:10.828" v="495" actId="20577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8T07:36:42.230" v="498" actId="5793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8T07:36:42.230" v="498" actId="5793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8T07:39:08.690" v="507" actId="2057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8T07:39:08.690" v="507" actId="20577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  <pc:picChg chg="add mod">
          <ac:chgData name="Cristian Chilipirea" userId="34ab170da5908fc4" providerId="LiveId" clId="{D7DA5927-D473-4AEE-8BEF-0909585F6886}" dt="2021-03-18T07:38:03.636" v="505" actId="1076"/>
          <ac:picMkLst>
            <pc:docMk/>
            <pc:sldMk cId="1943629112" sldId="646"/>
            <ac:picMk id="6" creationId="{6A17BC48-D116-45FA-8E9B-3B446CEBE94A}"/>
          </ac:picMkLst>
        </pc:picChg>
      </pc:sldChg>
      <pc:sldChg chg="modSp add del mod modClrScheme chgLayout">
        <pc:chgData name="Cristian Chilipirea" userId="34ab170da5908fc4" providerId="LiveId" clId="{D7DA5927-D473-4AEE-8BEF-0909585F6886}" dt="2021-03-18T07:38:08.498" v="506" actId="4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18-Mar-21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Richard Ernest Bellman : 26 August 1920 – 19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Martie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1984; 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matematician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american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renumit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pentru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inventarea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program</a:t>
            </a:r>
            <a:r>
              <a:rPr lang="ro-RO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ă</a:t>
            </a:r>
            <a:r>
              <a:rPr lang="en-US" sz="12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rii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dinamice</a:t>
            </a:r>
            <a:r>
              <a:rPr lang="en-US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î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n 1953. 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In those days</a:t>
            </a:r>
            <a:r>
              <a:rPr lang="ro-RO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applied practitioners were regarded as </a:t>
            </a:r>
            <a:r>
              <a:rPr 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distinctly second-class citizens of the mathematical fraternity</a:t>
            </a: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Lester Randolph Ford, Jr. </a:t>
            </a: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23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Septembrie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1927,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matematician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american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specializat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î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probleme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de 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fluxuri</a:t>
            </a:r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de re</a:t>
            </a:r>
            <a:r>
              <a:rPr lang="ro-RO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ţ</a:t>
            </a:r>
            <a:r>
              <a:rPr lang="en-US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ea</a:t>
            </a:r>
            <a:r>
              <a:rPr lang="ro-RO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în grafuri.</a:t>
            </a:r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5311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Grafuri – Drumuri Minime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o-RO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⁡(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1,4,5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=30+20=50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=50+10=60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1,2,3,5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=10+20+10=40</m:t>
                      </m:r>
                    </m:oMath>
                  </m:oMathPara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(1,2,3,5)</m:t>
                      </m:r>
                    </m:oMath>
                  </m:oMathPara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98E4E445-1118-4748-8FF3-04B17B1E9501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F6895E-A437-41D8-BDE5-8BE6DB428619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86464-269D-43FC-9682-22041960A392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1FD4D6-2EEC-49D4-8DDC-2D8455E2BD8E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4151FD-C3C0-47A5-9D50-B55FE89E00D4}"/>
              </a:ext>
            </a:extLst>
          </p:cNvPr>
          <p:cNvCxnSpPr>
            <a:cxnSpLocks/>
            <a:stCxn id="23" idx="1"/>
            <a:endCxn id="25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66C201-C0A0-4238-B5F9-AB57E506E016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77D78A-9799-4407-B884-CA8893F99E9B}"/>
              </a:ext>
            </a:extLst>
          </p:cNvPr>
          <p:cNvCxnSpPr>
            <a:cxnSpLocks/>
            <a:stCxn id="22" idx="5"/>
            <a:endCxn id="38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E7EE3F-26AF-4A13-A0B4-8E16126352E1}"/>
              </a:ext>
            </a:extLst>
          </p:cNvPr>
          <p:cNvCxnSpPr>
            <a:cxnSpLocks/>
            <a:stCxn id="23" idx="6"/>
            <a:endCxn id="38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28E288-5677-4C86-A51F-869E75628289}"/>
              </a:ext>
            </a:extLst>
          </p:cNvPr>
          <p:cNvCxnSpPr>
            <a:cxnSpLocks/>
            <a:stCxn id="24" idx="1"/>
            <a:endCxn id="22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FF09EAF-ED7F-4FD0-91E3-8847D412BA03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F09920-D8F5-453E-A7A8-71361C477451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D1F38D-981E-4038-B304-FB9283233409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72E1CD-91A4-4277-AE21-C8374F4DA110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5545C8-A408-4EB3-975C-CCA567CF43E0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964E99A-40C4-47D7-9C21-173C3688A15F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A21475-505E-4D62-A5B1-5DBC11E56E51}"/>
              </a:ext>
            </a:extLst>
          </p:cNvPr>
          <p:cNvCxnSpPr>
            <a:cxnSpLocks/>
            <a:stCxn id="24" idx="5"/>
            <a:endCxn id="38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6919219-C81A-452C-B9FB-6369339C2BED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93DF1-1233-4EBC-B132-24F1D1B5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5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Cicluri negative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Dacă avem un ciclu cu cost negativ (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10+20 − 50 = −20</m:t>
                    </m:r>
                  </m:oMath>
                </a14:m>
                <a:r>
                  <a:rPr lang="ro-RO" dirty="0"/>
                  <a:t>) am putea merge pe ciclu până ajungem la  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∞.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r="-152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352865" y="3869531"/>
            <a:ext cx="736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-50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4602979-0810-493F-B2FA-E73D1B17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6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21F5-30B8-4F5F-AB8E-3009F246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Notații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19B45-721E-4B7F-A6EA-0E800644170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dirty="0"/>
                  <a:t> distanța minimă dintre nodurile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.</a:t>
                </a:r>
              </a:p>
              <a:p>
                <a:r>
                  <a:rPr lang="ro-RO" dirty="0"/>
                  <a:t>Fie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este distanța minimă </a:t>
                </a:r>
                <a:r>
                  <a:rPr lang="ro-RO" b="1" dirty="0"/>
                  <a:t>estimată</a:t>
                </a:r>
                <a:r>
                  <a:rPr lang="ro-RO" dirty="0"/>
                  <a:t> de la un nod sursă (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dirty="0"/>
                  <a:t>) 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Toate estimările la început sunt de distanță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Estimarea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o-RO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o-RO" dirty="0"/>
                  <a:t> este 0.</a:t>
                </a:r>
                <a:endParaRPr lang="en-US" dirty="0"/>
              </a:p>
              <a:p>
                <a:r>
                  <a:rPr lang="en-US" dirty="0"/>
                  <a:t>Fie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predecesorul</a:t>
                </a:r>
                <a:r>
                  <a:rPr lang="en-US" dirty="0"/>
                  <a:t> </a:t>
                </a:r>
                <a:r>
                  <a:rPr lang="en-US" dirty="0" err="1"/>
                  <a:t>lui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</a:t>
                </a:r>
                <a:r>
                  <a:rPr lang="ro-RO" dirty="0" err="1"/>
                  <a:t>ătre</a:t>
                </a:r>
                <a:r>
                  <a:rPr lang="ro-RO" dirty="0"/>
                  <a:t> nodul sursă (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dirty="0"/>
                  <a:t>).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19B45-721E-4B7F-A6EA-0E80064417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454A86C-86A7-4DB3-A9E2-0F7FAC15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79" y="4271094"/>
            <a:ext cx="5056506" cy="20261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E0757-66FA-4728-9837-AE177EBD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4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3965-E1DB-46BA-BDED-7C8E08DF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Relaxarea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unei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3F5EBF-8B01-4C9C-8F0E-0BB89DDC7C8D}"/>
              </a:ext>
            </a:extLst>
          </p:cNvPr>
          <p:cNvSpPr/>
          <p:nvPr/>
        </p:nvSpPr>
        <p:spPr bwMode="auto">
          <a:xfrm>
            <a:off x="7964106" y="302151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A117F9-C5C9-45EC-8907-DDCE78AFC3C6}"/>
              </a:ext>
            </a:extLst>
          </p:cNvPr>
          <p:cNvSpPr/>
          <p:nvPr/>
        </p:nvSpPr>
        <p:spPr bwMode="auto">
          <a:xfrm>
            <a:off x="7614285" y="56514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332BF9-EA8A-48D9-B24F-52CFDC61A9BB}"/>
              </a:ext>
            </a:extLst>
          </p:cNvPr>
          <p:cNvSpPr/>
          <p:nvPr/>
        </p:nvSpPr>
        <p:spPr bwMode="auto">
          <a:xfrm>
            <a:off x="9805920" y="351732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967119-F11E-44C2-BA68-3D13C2C6C74A}"/>
              </a:ext>
            </a:extLst>
          </p:cNvPr>
          <p:cNvSpPr/>
          <p:nvPr/>
        </p:nvSpPr>
        <p:spPr bwMode="auto">
          <a:xfrm>
            <a:off x="6965672" y="41158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latin typeface="Arial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B18F7C-E9C4-49F8-AF77-79809612803B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212529" y="4609552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E3684-DD53-4E3A-88D3-C68CF10806E1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212528" y="3268372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5AA0AF-A56B-4CE4-949E-74F4FAF69A54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8385517" y="3442926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BB9F5C-99CA-472F-9491-699CD6FD201A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8107997" y="5568348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2BDA6B-F0FF-4CF1-98FC-46EEB3DDBE92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457818" y="3268373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DBF321-CF58-486D-8240-D144700395A2}"/>
              </a:ext>
            </a:extLst>
          </p:cNvPr>
          <p:cNvSpPr/>
          <p:nvPr/>
        </p:nvSpPr>
        <p:spPr>
          <a:xfrm>
            <a:off x="8711511" y="2919706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A4659-87C3-4273-B33B-62CDB5EC375B}"/>
              </a:ext>
            </a:extLst>
          </p:cNvPr>
          <p:cNvSpPr/>
          <p:nvPr/>
        </p:nvSpPr>
        <p:spPr>
          <a:xfrm>
            <a:off x="8385516" y="4195302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6ED32F-2807-4A37-8199-D99A1F1BFD20}"/>
              </a:ext>
            </a:extLst>
          </p:cNvPr>
          <p:cNvSpPr/>
          <p:nvPr/>
        </p:nvSpPr>
        <p:spPr>
          <a:xfrm>
            <a:off x="7027581" y="335875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90D87D-6E2B-4E06-B7B0-0179A2310785}"/>
              </a:ext>
            </a:extLst>
          </p:cNvPr>
          <p:cNvSpPr/>
          <p:nvPr/>
        </p:nvSpPr>
        <p:spPr>
          <a:xfrm>
            <a:off x="9853996" y="4502275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42B5A6-8F89-4C63-9F04-10B477083884}"/>
              </a:ext>
            </a:extLst>
          </p:cNvPr>
          <p:cNvSpPr/>
          <p:nvPr/>
        </p:nvSpPr>
        <p:spPr>
          <a:xfrm>
            <a:off x="7347037" y="4852439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A366D9-4377-4BB4-9BC4-7B662E35F33C}"/>
              </a:ext>
            </a:extLst>
          </p:cNvPr>
          <p:cNvSpPr/>
          <p:nvPr/>
        </p:nvSpPr>
        <p:spPr bwMode="auto">
          <a:xfrm>
            <a:off x="9526175" y="51469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34E96C-74B4-46E6-A28D-49CF31D1CE29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9947586" y="3938736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80E9685-6922-448A-888E-13EBFF83F0D9}"/>
              </a:ext>
            </a:extLst>
          </p:cNvPr>
          <p:cNvSpPr/>
          <p:nvPr/>
        </p:nvSpPr>
        <p:spPr>
          <a:xfrm>
            <a:off x="8439655" y="5760098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C7E0E2AD-9B78-4A2D-811F-22F30035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63" y="2790997"/>
            <a:ext cx="5049416" cy="2095390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CF9F3BD-C987-42BA-85A2-78B65C43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9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A5BE-A9EE-4840-B00F-C0885147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Proprietăți drumuri optime și relaxare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b="1" dirty="0"/>
                  <a:t>Inegalitatea triunghiurilor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ro-RO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ro-RO" b="1" dirty="0"/>
              </a:p>
              <a:p>
                <a:endParaRPr lang="ro-RO" b="1" dirty="0"/>
              </a:p>
              <a:p>
                <a:endParaRPr lang="ro-RO" b="1" dirty="0"/>
              </a:p>
              <a:p>
                <a:pPr marL="0" indent="0">
                  <a:buNone/>
                </a:pPr>
                <a:endParaRPr lang="ro-RO" b="1" dirty="0"/>
              </a:p>
              <a:p>
                <a:r>
                  <a:rPr lang="en-US" b="1" dirty="0" err="1"/>
                  <a:t>Limita</a:t>
                </a:r>
                <a:r>
                  <a:rPr lang="en-US" b="1" dirty="0"/>
                  <a:t> </a:t>
                </a:r>
                <a:r>
                  <a:rPr lang="en-US" b="1" dirty="0" err="1"/>
                  <a:t>superioar</a:t>
                </a:r>
                <a:r>
                  <a:rPr lang="ro-RO" b="1" dirty="0"/>
                  <a:t>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1" dirty="0"/>
              </a:p>
              <a:p>
                <a:pPr marL="819150" lvl="1" indent="-285750"/>
                <a:r>
                  <a:rPr lang="ro-RO" sz="2200" dirty="0"/>
                  <a:t>Când </a:t>
                </a:r>
                <a14:m>
                  <m:oMath xmlns:m="http://schemas.openxmlformats.org/officeDocument/2006/math">
                    <m:r>
                      <a:rPr lang="ro-RO" sz="22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2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200" dirty="0"/>
                  <a:t> nu se mai schimbă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C7784A1-A599-414A-BB0D-8693D4AF5A87}"/>
              </a:ext>
            </a:extLst>
          </p:cNvPr>
          <p:cNvSpPr/>
          <p:nvPr/>
        </p:nvSpPr>
        <p:spPr bwMode="auto">
          <a:xfrm>
            <a:off x="6503442" y="23169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u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09DA29-9FC1-4981-85BA-2A8DBA84ACB8}"/>
              </a:ext>
            </a:extLst>
          </p:cNvPr>
          <p:cNvSpPr/>
          <p:nvPr/>
        </p:nvSpPr>
        <p:spPr bwMode="auto">
          <a:xfrm>
            <a:off x="7118475" y="33401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v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140371-8431-4063-97FC-C8380B397B2B}"/>
              </a:ext>
            </a:extLst>
          </p:cNvPr>
          <p:cNvSpPr/>
          <p:nvPr/>
        </p:nvSpPr>
        <p:spPr bwMode="auto">
          <a:xfrm>
            <a:off x="4424961" y="31188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2ED997-9678-44ED-8EBC-33432A2BF442}"/>
              </a:ext>
            </a:extLst>
          </p:cNvPr>
          <p:cNvCxnSpPr>
            <a:cxnSpLocks/>
            <a:stCxn id="6" idx="0"/>
            <a:endCxn id="5" idx="5"/>
          </p:cNvCxnSpPr>
          <p:nvPr/>
        </p:nvCxnSpPr>
        <p:spPr bwMode="auto">
          <a:xfrm flipH="1" flipV="1">
            <a:off x="6924853" y="2738357"/>
            <a:ext cx="440479" cy="6017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28EBAB0-C418-4D1F-A0C6-6CA897F15D8A}"/>
              </a:ext>
            </a:extLst>
          </p:cNvPr>
          <p:cNvSpPr/>
          <p:nvPr/>
        </p:nvSpPr>
        <p:spPr bwMode="auto">
          <a:xfrm>
            <a:off x="4670961" y="2620522"/>
            <a:ext cx="1912618" cy="510639"/>
          </a:xfrm>
          <a:custGeom>
            <a:avLst/>
            <a:gdLst>
              <a:gd name="connsiteX0" fmla="*/ 0 w 1912618"/>
              <a:gd name="connsiteY0" fmla="*/ 510639 h 510639"/>
              <a:gd name="connsiteX1" fmla="*/ 593767 w 1912618"/>
              <a:gd name="connsiteY1" fmla="*/ 380011 h 510639"/>
              <a:gd name="connsiteX2" fmla="*/ 629393 w 1912618"/>
              <a:gd name="connsiteY2" fmla="*/ 403761 h 510639"/>
              <a:gd name="connsiteX3" fmla="*/ 653143 w 1912618"/>
              <a:gd name="connsiteY3" fmla="*/ 451263 h 510639"/>
              <a:gd name="connsiteX4" fmla="*/ 938151 w 1912618"/>
              <a:gd name="connsiteY4" fmla="*/ 475013 h 510639"/>
              <a:gd name="connsiteX5" fmla="*/ 973777 w 1912618"/>
              <a:gd name="connsiteY5" fmla="*/ 463138 h 510639"/>
              <a:gd name="connsiteX6" fmla="*/ 985652 w 1912618"/>
              <a:gd name="connsiteY6" fmla="*/ 427512 h 510639"/>
              <a:gd name="connsiteX7" fmla="*/ 1009403 w 1912618"/>
              <a:gd name="connsiteY7" fmla="*/ 391886 h 510639"/>
              <a:gd name="connsiteX8" fmla="*/ 1021278 w 1912618"/>
              <a:gd name="connsiteY8" fmla="*/ 332509 h 510639"/>
              <a:gd name="connsiteX9" fmla="*/ 1045029 w 1912618"/>
              <a:gd name="connsiteY9" fmla="*/ 285008 h 510639"/>
              <a:gd name="connsiteX10" fmla="*/ 1080655 w 1912618"/>
              <a:gd name="connsiteY10" fmla="*/ 213756 h 510639"/>
              <a:gd name="connsiteX11" fmla="*/ 1116281 w 1912618"/>
              <a:gd name="connsiteY11" fmla="*/ 142504 h 510639"/>
              <a:gd name="connsiteX12" fmla="*/ 1151907 w 1912618"/>
              <a:gd name="connsiteY12" fmla="*/ 71252 h 510639"/>
              <a:gd name="connsiteX13" fmla="*/ 1235034 w 1912618"/>
              <a:gd name="connsiteY13" fmla="*/ 35626 h 510639"/>
              <a:gd name="connsiteX14" fmla="*/ 1306286 w 1912618"/>
              <a:gd name="connsiteY14" fmla="*/ 0 h 510639"/>
              <a:gd name="connsiteX15" fmla="*/ 1413164 w 1912618"/>
              <a:gd name="connsiteY15" fmla="*/ 23751 h 510639"/>
              <a:gd name="connsiteX16" fmla="*/ 1448790 w 1912618"/>
              <a:gd name="connsiteY16" fmla="*/ 47502 h 510639"/>
              <a:gd name="connsiteX17" fmla="*/ 1484416 w 1912618"/>
              <a:gd name="connsiteY17" fmla="*/ 59377 h 510639"/>
              <a:gd name="connsiteX18" fmla="*/ 1520042 w 1912618"/>
              <a:gd name="connsiteY18" fmla="*/ 95003 h 510639"/>
              <a:gd name="connsiteX19" fmla="*/ 1555668 w 1912618"/>
              <a:gd name="connsiteY19" fmla="*/ 118754 h 510639"/>
              <a:gd name="connsiteX20" fmla="*/ 1579419 w 1912618"/>
              <a:gd name="connsiteY20" fmla="*/ 154380 h 510639"/>
              <a:gd name="connsiteX21" fmla="*/ 1650670 w 1912618"/>
              <a:gd name="connsiteY21" fmla="*/ 225632 h 510639"/>
              <a:gd name="connsiteX22" fmla="*/ 1733798 w 1912618"/>
              <a:gd name="connsiteY22" fmla="*/ 213756 h 510639"/>
              <a:gd name="connsiteX23" fmla="*/ 1769424 w 1912618"/>
              <a:gd name="connsiteY23" fmla="*/ 190006 h 510639"/>
              <a:gd name="connsiteX24" fmla="*/ 1805050 w 1912618"/>
              <a:gd name="connsiteY24" fmla="*/ 178130 h 510639"/>
              <a:gd name="connsiteX25" fmla="*/ 1876302 w 1912618"/>
              <a:gd name="connsiteY25" fmla="*/ 142504 h 510639"/>
              <a:gd name="connsiteX26" fmla="*/ 1911928 w 1912618"/>
              <a:gd name="connsiteY26" fmla="*/ 71252 h 510639"/>
              <a:gd name="connsiteX27" fmla="*/ 1911928 w 1912618"/>
              <a:gd name="connsiteY27" fmla="*/ 47502 h 51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12618" h="510639">
                <a:moveTo>
                  <a:pt x="0" y="510639"/>
                </a:moveTo>
                <a:cubicBezTo>
                  <a:pt x="412079" y="376474"/>
                  <a:pt x="367531" y="266895"/>
                  <a:pt x="593767" y="380011"/>
                </a:cubicBezTo>
                <a:cubicBezTo>
                  <a:pt x="606533" y="386394"/>
                  <a:pt x="617518" y="395844"/>
                  <a:pt x="629393" y="403761"/>
                </a:cubicBezTo>
                <a:cubicBezTo>
                  <a:pt x="637310" y="419595"/>
                  <a:pt x="641622" y="437822"/>
                  <a:pt x="653143" y="451263"/>
                </a:cubicBezTo>
                <a:cubicBezTo>
                  <a:pt x="726073" y="536349"/>
                  <a:pt x="833010" y="480270"/>
                  <a:pt x="938151" y="475013"/>
                </a:cubicBezTo>
                <a:cubicBezTo>
                  <a:pt x="950026" y="471055"/>
                  <a:pt x="964926" y="471989"/>
                  <a:pt x="973777" y="463138"/>
                </a:cubicBezTo>
                <a:cubicBezTo>
                  <a:pt x="982628" y="454287"/>
                  <a:pt x="980054" y="438708"/>
                  <a:pt x="985652" y="427512"/>
                </a:cubicBezTo>
                <a:cubicBezTo>
                  <a:pt x="992035" y="414746"/>
                  <a:pt x="1001486" y="403761"/>
                  <a:pt x="1009403" y="391886"/>
                </a:cubicBezTo>
                <a:cubicBezTo>
                  <a:pt x="1013361" y="372094"/>
                  <a:pt x="1014895" y="351657"/>
                  <a:pt x="1021278" y="332509"/>
                </a:cubicBezTo>
                <a:cubicBezTo>
                  <a:pt x="1026876" y="315715"/>
                  <a:pt x="1038056" y="301279"/>
                  <a:pt x="1045029" y="285008"/>
                </a:cubicBezTo>
                <a:cubicBezTo>
                  <a:pt x="1074529" y="216174"/>
                  <a:pt x="1035010" y="282223"/>
                  <a:pt x="1080655" y="213756"/>
                </a:cubicBezTo>
                <a:cubicBezTo>
                  <a:pt x="1110503" y="124209"/>
                  <a:pt x="1070240" y="234587"/>
                  <a:pt x="1116281" y="142504"/>
                </a:cubicBezTo>
                <a:cubicBezTo>
                  <a:pt x="1135599" y="103869"/>
                  <a:pt x="1117872" y="105286"/>
                  <a:pt x="1151907" y="71252"/>
                </a:cubicBezTo>
                <a:cubicBezTo>
                  <a:pt x="1179243" y="43917"/>
                  <a:pt x="1198697" y="44711"/>
                  <a:pt x="1235034" y="35626"/>
                </a:cubicBezTo>
                <a:cubicBezTo>
                  <a:pt x="1253045" y="23619"/>
                  <a:pt x="1281705" y="0"/>
                  <a:pt x="1306286" y="0"/>
                </a:cubicBezTo>
                <a:cubicBezTo>
                  <a:pt x="1348082" y="0"/>
                  <a:pt x="1376428" y="11506"/>
                  <a:pt x="1413164" y="23751"/>
                </a:cubicBezTo>
                <a:cubicBezTo>
                  <a:pt x="1425039" y="31668"/>
                  <a:pt x="1436024" y="41119"/>
                  <a:pt x="1448790" y="47502"/>
                </a:cubicBezTo>
                <a:cubicBezTo>
                  <a:pt x="1459986" y="53100"/>
                  <a:pt x="1474001" y="52433"/>
                  <a:pt x="1484416" y="59377"/>
                </a:cubicBezTo>
                <a:cubicBezTo>
                  <a:pt x="1498390" y="68693"/>
                  <a:pt x="1507140" y="84252"/>
                  <a:pt x="1520042" y="95003"/>
                </a:cubicBezTo>
                <a:cubicBezTo>
                  <a:pt x="1531006" y="104140"/>
                  <a:pt x="1543793" y="110837"/>
                  <a:pt x="1555668" y="118754"/>
                </a:cubicBezTo>
                <a:cubicBezTo>
                  <a:pt x="1563585" y="130629"/>
                  <a:pt x="1569937" y="143713"/>
                  <a:pt x="1579419" y="154380"/>
                </a:cubicBezTo>
                <a:cubicBezTo>
                  <a:pt x="1601734" y="179484"/>
                  <a:pt x="1650670" y="225632"/>
                  <a:pt x="1650670" y="225632"/>
                </a:cubicBezTo>
                <a:cubicBezTo>
                  <a:pt x="1678379" y="221673"/>
                  <a:pt x="1706988" y="221799"/>
                  <a:pt x="1733798" y="213756"/>
                </a:cubicBezTo>
                <a:cubicBezTo>
                  <a:pt x="1747468" y="209655"/>
                  <a:pt x="1756659" y="196389"/>
                  <a:pt x="1769424" y="190006"/>
                </a:cubicBezTo>
                <a:cubicBezTo>
                  <a:pt x="1780620" y="184408"/>
                  <a:pt x="1793854" y="183728"/>
                  <a:pt x="1805050" y="178130"/>
                </a:cubicBezTo>
                <a:cubicBezTo>
                  <a:pt x="1897133" y="132088"/>
                  <a:pt x="1786755" y="172355"/>
                  <a:pt x="1876302" y="142504"/>
                </a:cubicBezTo>
                <a:cubicBezTo>
                  <a:pt x="1896317" y="112480"/>
                  <a:pt x="1904904" y="106369"/>
                  <a:pt x="1911928" y="71252"/>
                </a:cubicBezTo>
                <a:cubicBezTo>
                  <a:pt x="1913481" y="63489"/>
                  <a:pt x="1911928" y="55419"/>
                  <a:pt x="1911928" y="47502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12618"/>
                      <a:gd name="connsiteY0" fmla="*/ 510639 h 510639"/>
                      <a:gd name="connsiteX1" fmla="*/ 593767 w 1912618"/>
                      <a:gd name="connsiteY1" fmla="*/ 380011 h 510639"/>
                      <a:gd name="connsiteX2" fmla="*/ 629393 w 1912618"/>
                      <a:gd name="connsiteY2" fmla="*/ 403761 h 510639"/>
                      <a:gd name="connsiteX3" fmla="*/ 653143 w 1912618"/>
                      <a:gd name="connsiteY3" fmla="*/ 451263 h 510639"/>
                      <a:gd name="connsiteX4" fmla="*/ 938151 w 1912618"/>
                      <a:gd name="connsiteY4" fmla="*/ 475013 h 510639"/>
                      <a:gd name="connsiteX5" fmla="*/ 973777 w 1912618"/>
                      <a:gd name="connsiteY5" fmla="*/ 463138 h 510639"/>
                      <a:gd name="connsiteX6" fmla="*/ 985652 w 1912618"/>
                      <a:gd name="connsiteY6" fmla="*/ 427512 h 510639"/>
                      <a:gd name="connsiteX7" fmla="*/ 1009403 w 1912618"/>
                      <a:gd name="connsiteY7" fmla="*/ 391886 h 510639"/>
                      <a:gd name="connsiteX8" fmla="*/ 1021278 w 1912618"/>
                      <a:gd name="connsiteY8" fmla="*/ 332509 h 510639"/>
                      <a:gd name="connsiteX9" fmla="*/ 1045029 w 1912618"/>
                      <a:gd name="connsiteY9" fmla="*/ 285008 h 510639"/>
                      <a:gd name="connsiteX10" fmla="*/ 1080655 w 1912618"/>
                      <a:gd name="connsiteY10" fmla="*/ 213756 h 510639"/>
                      <a:gd name="connsiteX11" fmla="*/ 1116281 w 1912618"/>
                      <a:gd name="connsiteY11" fmla="*/ 142504 h 510639"/>
                      <a:gd name="connsiteX12" fmla="*/ 1151907 w 1912618"/>
                      <a:gd name="connsiteY12" fmla="*/ 71252 h 510639"/>
                      <a:gd name="connsiteX13" fmla="*/ 1235034 w 1912618"/>
                      <a:gd name="connsiteY13" fmla="*/ 35626 h 510639"/>
                      <a:gd name="connsiteX14" fmla="*/ 1306286 w 1912618"/>
                      <a:gd name="connsiteY14" fmla="*/ 0 h 510639"/>
                      <a:gd name="connsiteX15" fmla="*/ 1413164 w 1912618"/>
                      <a:gd name="connsiteY15" fmla="*/ 23751 h 510639"/>
                      <a:gd name="connsiteX16" fmla="*/ 1448790 w 1912618"/>
                      <a:gd name="connsiteY16" fmla="*/ 47502 h 510639"/>
                      <a:gd name="connsiteX17" fmla="*/ 1484416 w 1912618"/>
                      <a:gd name="connsiteY17" fmla="*/ 59377 h 510639"/>
                      <a:gd name="connsiteX18" fmla="*/ 1520042 w 1912618"/>
                      <a:gd name="connsiteY18" fmla="*/ 95003 h 510639"/>
                      <a:gd name="connsiteX19" fmla="*/ 1555668 w 1912618"/>
                      <a:gd name="connsiteY19" fmla="*/ 118754 h 510639"/>
                      <a:gd name="connsiteX20" fmla="*/ 1579419 w 1912618"/>
                      <a:gd name="connsiteY20" fmla="*/ 154380 h 510639"/>
                      <a:gd name="connsiteX21" fmla="*/ 1650670 w 1912618"/>
                      <a:gd name="connsiteY21" fmla="*/ 225632 h 510639"/>
                      <a:gd name="connsiteX22" fmla="*/ 1733798 w 1912618"/>
                      <a:gd name="connsiteY22" fmla="*/ 213756 h 510639"/>
                      <a:gd name="connsiteX23" fmla="*/ 1769424 w 1912618"/>
                      <a:gd name="connsiteY23" fmla="*/ 190006 h 510639"/>
                      <a:gd name="connsiteX24" fmla="*/ 1805050 w 1912618"/>
                      <a:gd name="connsiteY24" fmla="*/ 178130 h 510639"/>
                      <a:gd name="connsiteX25" fmla="*/ 1876302 w 1912618"/>
                      <a:gd name="connsiteY25" fmla="*/ 142504 h 510639"/>
                      <a:gd name="connsiteX26" fmla="*/ 1911928 w 1912618"/>
                      <a:gd name="connsiteY26" fmla="*/ 71252 h 510639"/>
                      <a:gd name="connsiteX27" fmla="*/ 1911928 w 1912618"/>
                      <a:gd name="connsiteY27" fmla="*/ 47502 h 51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912618" h="510639" extrusionOk="0">
                        <a:moveTo>
                          <a:pt x="0" y="510639"/>
                        </a:moveTo>
                        <a:cubicBezTo>
                          <a:pt x="393243" y="364856"/>
                          <a:pt x="343197" y="276028"/>
                          <a:pt x="593767" y="380011"/>
                        </a:cubicBezTo>
                        <a:cubicBezTo>
                          <a:pt x="607514" y="386601"/>
                          <a:pt x="616791" y="395867"/>
                          <a:pt x="629393" y="403761"/>
                        </a:cubicBezTo>
                        <a:cubicBezTo>
                          <a:pt x="633793" y="423029"/>
                          <a:pt x="641434" y="438859"/>
                          <a:pt x="653143" y="451263"/>
                        </a:cubicBezTo>
                        <a:cubicBezTo>
                          <a:pt x="712510" y="528929"/>
                          <a:pt x="851152" y="488938"/>
                          <a:pt x="938151" y="475013"/>
                        </a:cubicBezTo>
                        <a:cubicBezTo>
                          <a:pt x="951494" y="471229"/>
                          <a:pt x="965968" y="469844"/>
                          <a:pt x="973777" y="463138"/>
                        </a:cubicBezTo>
                        <a:cubicBezTo>
                          <a:pt x="981269" y="454079"/>
                          <a:pt x="979715" y="439028"/>
                          <a:pt x="985652" y="427512"/>
                        </a:cubicBezTo>
                        <a:cubicBezTo>
                          <a:pt x="991640" y="410975"/>
                          <a:pt x="999247" y="406873"/>
                          <a:pt x="1009403" y="391886"/>
                        </a:cubicBezTo>
                        <a:cubicBezTo>
                          <a:pt x="1017674" y="374508"/>
                          <a:pt x="1020246" y="352944"/>
                          <a:pt x="1021278" y="332509"/>
                        </a:cubicBezTo>
                        <a:cubicBezTo>
                          <a:pt x="1025577" y="315505"/>
                          <a:pt x="1041331" y="303958"/>
                          <a:pt x="1045029" y="285008"/>
                        </a:cubicBezTo>
                        <a:cubicBezTo>
                          <a:pt x="1081158" y="226042"/>
                          <a:pt x="1035517" y="287469"/>
                          <a:pt x="1080655" y="213756"/>
                        </a:cubicBezTo>
                        <a:cubicBezTo>
                          <a:pt x="1121519" y="141177"/>
                          <a:pt x="1074628" y="239963"/>
                          <a:pt x="1116281" y="142504"/>
                        </a:cubicBezTo>
                        <a:cubicBezTo>
                          <a:pt x="1136345" y="103216"/>
                          <a:pt x="1118770" y="101064"/>
                          <a:pt x="1151907" y="71252"/>
                        </a:cubicBezTo>
                        <a:cubicBezTo>
                          <a:pt x="1174757" y="44654"/>
                          <a:pt x="1197825" y="44109"/>
                          <a:pt x="1235034" y="35626"/>
                        </a:cubicBezTo>
                        <a:cubicBezTo>
                          <a:pt x="1246068" y="23124"/>
                          <a:pt x="1279801" y="-3882"/>
                          <a:pt x="1306286" y="0"/>
                        </a:cubicBezTo>
                        <a:cubicBezTo>
                          <a:pt x="1348580" y="-6733"/>
                          <a:pt x="1374739" y="12492"/>
                          <a:pt x="1413164" y="23751"/>
                        </a:cubicBezTo>
                        <a:cubicBezTo>
                          <a:pt x="1424174" y="33215"/>
                          <a:pt x="1438800" y="43182"/>
                          <a:pt x="1448790" y="47502"/>
                        </a:cubicBezTo>
                        <a:cubicBezTo>
                          <a:pt x="1459904" y="55038"/>
                          <a:pt x="1475505" y="51541"/>
                          <a:pt x="1484416" y="59377"/>
                        </a:cubicBezTo>
                        <a:cubicBezTo>
                          <a:pt x="1496866" y="71112"/>
                          <a:pt x="1504995" y="84366"/>
                          <a:pt x="1520042" y="95003"/>
                        </a:cubicBezTo>
                        <a:cubicBezTo>
                          <a:pt x="1532711" y="107516"/>
                          <a:pt x="1541570" y="112009"/>
                          <a:pt x="1555668" y="118754"/>
                        </a:cubicBezTo>
                        <a:cubicBezTo>
                          <a:pt x="1564237" y="126898"/>
                          <a:pt x="1568231" y="143616"/>
                          <a:pt x="1579419" y="154380"/>
                        </a:cubicBezTo>
                        <a:cubicBezTo>
                          <a:pt x="1601734" y="179484"/>
                          <a:pt x="1650670" y="225633"/>
                          <a:pt x="1650670" y="225632"/>
                        </a:cubicBezTo>
                        <a:cubicBezTo>
                          <a:pt x="1675853" y="226745"/>
                          <a:pt x="1705191" y="219414"/>
                          <a:pt x="1733798" y="213756"/>
                        </a:cubicBezTo>
                        <a:cubicBezTo>
                          <a:pt x="1749996" y="210447"/>
                          <a:pt x="1756525" y="193607"/>
                          <a:pt x="1769424" y="190006"/>
                        </a:cubicBezTo>
                        <a:cubicBezTo>
                          <a:pt x="1783210" y="186039"/>
                          <a:pt x="1791277" y="184293"/>
                          <a:pt x="1805050" y="178130"/>
                        </a:cubicBezTo>
                        <a:cubicBezTo>
                          <a:pt x="1892045" y="147950"/>
                          <a:pt x="1785420" y="168150"/>
                          <a:pt x="1876302" y="142504"/>
                        </a:cubicBezTo>
                        <a:cubicBezTo>
                          <a:pt x="1897438" y="111638"/>
                          <a:pt x="1905327" y="105634"/>
                          <a:pt x="1911928" y="71252"/>
                        </a:cubicBezTo>
                        <a:cubicBezTo>
                          <a:pt x="1913219" y="63388"/>
                          <a:pt x="1912340" y="55014"/>
                          <a:pt x="1911928" y="4750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232FE95-15F2-48ED-A839-2C5B8CACA67F}"/>
              </a:ext>
            </a:extLst>
          </p:cNvPr>
          <p:cNvSpPr/>
          <p:nvPr/>
        </p:nvSpPr>
        <p:spPr bwMode="auto">
          <a:xfrm rot="1201278">
            <a:off x="4947881" y="3169420"/>
            <a:ext cx="2106835" cy="744353"/>
          </a:xfrm>
          <a:custGeom>
            <a:avLst/>
            <a:gdLst>
              <a:gd name="connsiteX0" fmla="*/ 0 w 1912618"/>
              <a:gd name="connsiteY0" fmla="*/ 510639 h 510639"/>
              <a:gd name="connsiteX1" fmla="*/ 593767 w 1912618"/>
              <a:gd name="connsiteY1" fmla="*/ 380011 h 510639"/>
              <a:gd name="connsiteX2" fmla="*/ 629393 w 1912618"/>
              <a:gd name="connsiteY2" fmla="*/ 403761 h 510639"/>
              <a:gd name="connsiteX3" fmla="*/ 653143 w 1912618"/>
              <a:gd name="connsiteY3" fmla="*/ 451263 h 510639"/>
              <a:gd name="connsiteX4" fmla="*/ 938151 w 1912618"/>
              <a:gd name="connsiteY4" fmla="*/ 475013 h 510639"/>
              <a:gd name="connsiteX5" fmla="*/ 973777 w 1912618"/>
              <a:gd name="connsiteY5" fmla="*/ 463138 h 510639"/>
              <a:gd name="connsiteX6" fmla="*/ 985652 w 1912618"/>
              <a:gd name="connsiteY6" fmla="*/ 427512 h 510639"/>
              <a:gd name="connsiteX7" fmla="*/ 1009403 w 1912618"/>
              <a:gd name="connsiteY7" fmla="*/ 391886 h 510639"/>
              <a:gd name="connsiteX8" fmla="*/ 1021278 w 1912618"/>
              <a:gd name="connsiteY8" fmla="*/ 332509 h 510639"/>
              <a:gd name="connsiteX9" fmla="*/ 1045029 w 1912618"/>
              <a:gd name="connsiteY9" fmla="*/ 285008 h 510639"/>
              <a:gd name="connsiteX10" fmla="*/ 1080655 w 1912618"/>
              <a:gd name="connsiteY10" fmla="*/ 213756 h 510639"/>
              <a:gd name="connsiteX11" fmla="*/ 1116281 w 1912618"/>
              <a:gd name="connsiteY11" fmla="*/ 142504 h 510639"/>
              <a:gd name="connsiteX12" fmla="*/ 1151907 w 1912618"/>
              <a:gd name="connsiteY12" fmla="*/ 71252 h 510639"/>
              <a:gd name="connsiteX13" fmla="*/ 1235034 w 1912618"/>
              <a:gd name="connsiteY13" fmla="*/ 35626 h 510639"/>
              <a:gd name="connsiteX14" fmla="*/ 1306286 w 1912618"/>
              <a:gd name="connsiteY14" fmla="*/ 0 h 510639"/>
              <a:gd name="connsiteX15" fmla="*/ 1413164 w 1912618"/>
              <a:gd name="connsiteY15" fmla="*/ 23751 h 510639"/>
              <a:gd name="connsiteX16" fmla="*/ 1448790 w 1912618"/>
              <a:gd name="connsiteY16" fmla="*/ 47502 h 510639"/>
              <a:gd name="connsiteX17" fmla="*/ 1484416 w 1912618"/>
              <a:gd name="connsiteY17" fmla="*/ 59377 h 510639"/>
              <a:gd name="connsiteX18" fmla="*/ 1520042 w 1912618"/>
              <a:gd name="connsiteY18" fmla="*/ 95003 h 510639"/>
              <a:gd name="connsiteX19" fmla="*/ 1555668 w 1912618"/>
              <a:gd name="connsiteY19" fmla="*/ 118754 h 510639"/>
              <a:gd name="connsiteX20" fmla="*/ 1579419 w 1912618"/>
              <a:gd name="connsiteY20" fmla="*/ 154380 h 510639"/>
              <a:gd name="connsiteX21" fmla="*/ 1650670 w 1912618"/>
              <a:gd name="connsiteY21" fmla="*/ 225632 h 510639"/>
              <a:gd name="connsiteX22" fmla="*/ 1733798 w 1912618"/>
              <a:gd name="connsiteY22" fmla="*/ 213756 h 510639"/>
              <a:gd name="connsiteX23" fmla="*/ 1769424 w 1912618"/>
              <a:gd name="connsiteY23" fmla="*/ 190006 h 510639"/>
              <a:gd name="connsiteX24" fmla="*/ 1805050 w 1912618"/>
              <a:gd name="connsiteY24" fmla="*/ 178130 h 510639"/>
              <a:gd name="connsiteX25" fmla="*/ 1876302 w 1912618"/>
              <a:gd name="connsiteY25" fmla="*/ 142504 h 510639"/>
              <a:gd name="connsiteX26" fmla="*/ 1911928 w 1912618"/>
              <a:gd name="connsiteY26" fmla="*/ 71252 h 510639"/>
              <a:gd name="connsiteX27" fmla="*/ 1911928 w 1912618"/>
              <a:gd name="connsiteY27" fmla="*/ 47502 h 51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12618" h="510639">
                <a:moveTo>
                  <a:pt x="0" y="510639"/>
                </a:moveTo>
                <a:cubicBezTo>
                  <a:pt x="412079" y="376474"/>
                  <a:pt x="367531" y="266895"/>
                  <a:pt x="593767" y="380011"/>
                </a:cubicBezTo>
                <a:cubicBezTo>
                  <a:pt x="606533" y="386394"/>
                  <a:pt x="617518" y="395844"/>
                  <a:pt x="629393" y="403761"/>
                </a:cubicBezTo>
                <a:cubicBezTo>
                  <a:pt x="637310" y="419595"/>
                  <a:pt x="641622" y="437822"/>
                  <a:pt x="653143" y="451263"/>
                </a:cubicBezTo>
                <a:cubicBezTo>
                  <a:pt x="726073" y="536349"/>
                  <a:pt x="833010" y="480270"/>
                  <a:pt x="938151" y="475013"/>
                </a:cubicBezTo>
                <a:cubicBezTo>
                  <a:pt x="950026" y="471055"/>
                  <a:pt x="964926" y="471989"/>
                  <a:pt x="973777" y="463138"/>
                </a:cubicBezTo>
                <a:cubicBezTo>
                  <a:pt x="982628" y="454287"/>
                  <a:pt x="980054" y="438708"/>
                  <a:pt x="985652" y="427512"/>
                </a:cubicBezTo>
                <a:cubicBezTo>
                  <a:pt x="992035" y="414746"/>
                  <a:pt x="1001486" y="403761"/>
                  <a:pt x="1009403" y="391886"/>
                </a:cubicBezTo>
                <a:cubicBezTo>
                  <a:pt x="1013361" y="372094"/>
                  <a:pt x="1014895" y="351657"/>
                  <a:pt x="1021278" y="332509"/>
                </a:cubicBezTo>
                <a:cubicBezTo>
                  <a:pt x="1026876" y="315715"/>
                  <a:pt x="1038056" y="301279"/>
                  <a:pt x="1045029" y="285008"/>
                </a:cubicBezTo>
                <a:cubicBezTo>
                  <a:pt x="1074529" y="216174"/>
                  <a:pt x="1035010" y="282223"/>
                  <a:pt x="1080655" y="213756"/>
                </a:cubicBezTo>
                <a:cubicBezTo>
                  <a:pt x="1110503" y="124209"/>
                  <a:pt x="1070240" y="234587"/>
                  <a:pt x="1116281" y="142504"/>
                </a:cubicBezTo>
                <a:cubicBezTo>
                  <a:pt x="1135599" y="103869"/>
                  <a:pt x="1117872" y="105286"/>
                  <a:pt x="1151907" y="71252"/>
                </a:cubicBezTo>
                <a:cubicBezTo>
                  <a:pt x="1179243" y="43917"/>
                  <a:pt x="1198697" y="44711"/>
                  <a:pt x="1235034" y="35626"/>
                </a:cubicBezTo>
                <a:cubicBezTo>
                  <a:pt x="1253045" y="23619"/>
                  <a:pt x="1281705" y="0"/>
                  <a:pt x="1306286" y="0"/>
                </a:cubicBezTo>
                <a:cubicBezTo>
                  <a:pt x="1348082" y="0"/>
                  <a:pt x="1376428" y="11506"/>
                  <a:pt x="1413164" y="23751"/>
                </a:cubicBezTo>
                <a:cubicBezTo>
                  <a:pt x="1425039" y="31668"/>
                  <a:pt x="1436024" y="41119"/>
                  <a:pt x="1448790" y="47502"/>
                </a:cubicBezTo>
                <a:cubicBezTo>
                  <a:pt x="1459986" y="53100"/>
                  <a:pt x="1474001" y="52433"/>
                  <a:pt x="1484416" y="59377"/>
                </a:cubicBezTo>
                <a:cubicBezTo>
                  <a:pt x="1498390" y="68693"/>
                  <a:pt x="1507140" y="84252"/>
                  <a:pt x="1520042" y="95003"/>
                </a:cubicBezTo>
                <a:cubicBezTo>
                  <a:pt x="1531006" y="104140"/>
                  <a:pt x="1543793" y="110837"/>
                  <a:pt x="1555668" y="118754"/>
                </a:cubicBezTo>
                <a:cubicBezTo>
                  <a:pt x="1563585" y="130629"/>
                  <a:pt x="1569937" y="143713"/>
                  <a:pt x="1579419" y="154380"/>
                </a:cubicBezTo>
                <a:cubicBezTo>
                  <a:pt x="1601734" y="179484"/>
                  <a:pt x="1650670" y="225632"/>
                  <a:pt x="1650670" y="225632"/>
                </a:cubicBezTo>
                <a:cubicBezTo>
                  <a:pt x="1678379" y="221673"/>
                  <a:pt x="1706988" y="221799"/>
                  <a:pt x="1733798" y="213756"/>
                </a:cubicBezTo>
                <a:cubicBezTo>
                  <a:pt x="1747468" y="209655"/>
                  <a:pt x="1756659" y="196389"/>
                  <a:pt x="1769424" y="190006"/>
                </a:cubicBezTo>
                <a:cubicBezTo>
                  <a:pt x="1780620" y="184408"/>
                  <a:pt x="1793854" y="183728"/>
                  <a:pt x="1805050" y="178130"/>
                </a:cubicBezTo>
                <a:cubicBezTo>
                  <a:pt x="1897133" y="132088"/>
                  <a:pt x="1786755" y="172355"/>
                  <a:pt x="1876302" y="142504"/>
                </a:cubicBezTo>
                <a:cubicBezTo>
                  <a:pt x="1896317" y="112480"/>
                  <a:pt x="1904904" y="106369"/>
                  <a:pt x="1911928" y="71252"/>
                </a:cubicBezTo>
                <a:cubicBezTo>
                  <a:pt x="1913481" y="63489"/>
                  <a:pt x="1911928" y="55419"/>
                  <a:pt x="1911928" y="47502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12618"/>
                      <a:gd name="connsiteY0" fmla="*/ 510639 h 510639"/>
                      <a:gd name="connsiteX1" fmla="*/ 593767 w 1912618"/>
                      <a:gd name="connsiteY1" fmla="*/ 380011 h 510639"/>
                      <a:gd name="connsiteX2" fmla="*/ 629393 w 1912618"/>
                      <a:gd name="connsiteY2" fmla="*/ 403761 h 510639"/>
                      <a:gd name="connsiteX3" fmla="*/ 653143 w 1912618"/>
                      <a:gd name="connsiteY3" fmla="*/ 451263 h 510639"/>
                      <a:gd name="connsiteX4" fmla="*/ 938151 w 1912618"/>
                      <a:gd name="connsiteY4" fmla="*/ 475013 h 510639"/>
                      <a:gd name="connsiteX5" fmla="*/ 973777 w 1912618"/>
                      <a:gd name="connsiteY5" fmla="*/ 463138 h 510639"/>
                      <a:gd name="connsiteX6" fmla="*/ 985652 w 1912618"/>
                      <a:gd name="connsiteY6" fmla="*/ 427512 h 510639"/>
                      <a:gd name="connsiteX7" fmla="*/ 1009403 w 1912618"/>
                      <a:gd name="connsiteY7" fmla="*/ 391886 h 510639"/>
                      <a:gd name="connsiteX8" fmla="*/ 1021278 w 1912618"/>
                      <a:gd name="connsiteY8" fmla="*/ 332509 h 510639"/>
                      <a:gd name="connsiteX9" fmla="*/ 1045029 w 1912618"/>
                      <a:gd name="connsiteY9" fmla="*/ 285008 h 510639"/>
                      <a:gd name="connsiteX10" fmla="*/ 1080655 w 1912618"/>
                      <a:gd name="connsiteY10" fmla="*/ 213756 h 510639"/>
                      <a:gd name="connsiteX11" fmla="*/ 1116281 w 1912618"/>
                      <a:gd name="connsiteY11" fmla="*/ 142504 h 510639"/>
                      <a:gd name="connsiteX12" fmla="*/ 1151907 w 1912618"/>
                      <a:gd name="connsiteY12" fmla="*/ 71252 h 510639"/>
                      <a:gd name="connsiteX13" fmla="*/ 1235034 w 1912618"/>
                      <a:gd name="connsiteY13" fmla="*/ 35626 h 510639"/>
                      <a:gd name="connsiteX14" fmla="*/ 1306286 w 1912618"/>
                      <a:gd name="connsiteY14" fmla="*/ 0 h 510639"/>
                      <a:gd name="connsiteX15" fmla="*/ 1413164 w 1912618"/>
                      <a:gd name="connsiteY15" fmla="*/ 23751 h 510639"/>
                      <a:gd name="connsiteX16" fmla="*/ 1448790 w 1912618"/>
                      <a:gd name="connsiteY16" fmla="*/ 47502 h 510639"/>
                      <a:gd name="connsiteX17" fmla="*/ 1484416 w 1912618"/>
                      <a:gd name="connsiteY17" fmla="*/ 59377 h 510639"/>
                      <a:gd name="connsiteX18" fmla="*/ 1520042 w 1912618"/>
                      <a:gd name="connsiteY18" fmla="*/ 95003 h 510639"/>
                      <a:gd name="connsiteX19" fmla="*/ 1555668 w 1912618"/>
                      <a:gd name="connsiteY19" fmla="*/ 118754 h 510639"/>
                      <a:gd name="connsiteX20" fmla="*/ 1579419 w 1912618"/>
                      <a:gd name="connsiteY20" fmla="*/ 154380 h 510639"/>
                      <a:gd name="connsiteX21" fmla="*/ 1650670 w 1912618"/>
                      <a:gd name="connsiteY21" fmla="*/ 225632 h 510639"/>
                      <a:gd name="connsiteX22" fmla="*/ 1733798 w 1912618"/>
                      <a:gd name="connsiteY22" fmla="*/ 213756 h 510639"/>
                      <a:gd name="connsiteX23" fmla="*/ 1769424 w 1912618"/>
                      <a:gd name="connsiteY23" fmla="*/ 190006 h 510639"/>
                      <a:gd name="connsiteX24" fmla="*/ 1805050 w 1912618"/>
                      <a:gd name="connsiteY24" fmla="*/ 178130 h 510639"/>
                      <a:gd name="connsiteX25" fmla="*/ 1876302 w 1912618"/>
                      <a:gd name="connsiteY25" fmla="*/ 142504 h 510639"/>
                      <a:gd name="connsiteX26" fmla="*/ 1911928 w 1912618"/>
                      <a:gd name="connsiteY26" fmla="*/ 71252 h 510639"/>
                      <a:gd name="connsiteX27" fmla="*/ 1911928 w 1912618"/>
                      <a:gd name="connsiteY27" fmla="*/ 47502 h 510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912618" h="510639" extrusionOk="0">
                        <a:moveTo>
                          <a:pt x="0" y="510639"/>
                        </a:moveTo>
                        <a:cubicBezTo>
                          <a:pt x="393243" y="364856"/>
                          <a:pt x="343197" y="276028"/>
                          <a:pt x="593767" y="380011"/>
                        </a:cubicBezTo>
                        <a:cubicBezTo>
                          <a:pt x="607514" y="386601"/>
                          <a:pt x="616791" y="395867"/>
                          <a:pt x="629393" y="403761"/>
                        </a:cubicBezTo>
                        <a:cubicBezTo>
                          <a:pt x="633793" y="423029"/>
                          <a:pt x="641434" y="438859"/>
                          <a:pt x="653143" y="451263"/>
                        </a:cubicBezTo>
                        <a:cubicBezTo>
                          <a:pt x="712510" y="528929"/>
                          <a:pt x="851152" y="488938"/>
                          <a:pt x="938151" y="475013"/>
                        </a:cubicBezTo>
                        <a:cubicBezTo>
                          <a:pt x="951494" y="471229"/>
                          <a:pt x="965968" y="469844"/>
                          <a:pt x="973777" y="463138"/>
                        </a:cubicBezTo>
                        <a:cubicBezTo>
                          <a:pt x="981269" y="454079"/>
                          <a:pt x="979715" y="439028"/>
                          <a:pt x="985652" y="427512"/>
                        </a:cubicBezTo>
                        <a:cubicBezTo>
                          <a:pt x="991640" y="410975"/>
                          <a:pt x="999247" y="406873"/>
                          <a:pt x="1009403" y="391886"/>
                        </a:cubicBezTo>
                        <a:cubicBezTo>
                          <a:pt x="1017674" y="374508"/>
                          <a:pt x="1020246" y="352944"/>
                          <a:pt x="1021278" y="332509"/>
                        </a:cubicBezTo>
                        <a:cubicBezTo>
                          <a:pt x="1025577" y="315505"/>
                          <a:pt x="1041331" y="303958"/>
                          <a:pt x="1045029" y="285008"/>
                        </a:cubicBezTo>
                        <a:cubicBezTo>
                          <a:pt x="1081158" y="226042"/>
                          <a:pt x="1035517" y="287469"/>
                          <a:pt x="1080655" y="213756"/>
                        </a:cubicBezTo>
                        <a:cubicBezTo>
                          <a:pt x="1121519" y="141177"/>
                          <a:pt x="1074628" y="239963"/>
                          <a:pt x="1116281" y="142504"/>
                        </a:cubicBezTo>
                        <a:cubicBezTo>
                          <a:pt x="1136345" y="103216"/>
                          <a:pt x="1118770" y="101064"/>
                          <a:pt x="1151907" y="71252"/>
                        </a:cubicBezTo>
                        <a:cubicBezTo>
                          <a:pt x="1174757" y="44654"/>
                          <a:pt x="1197825" y="44109"/>
                          <a:pt x="1235034" y="35626"/>
                        </a:cubicBezTo>
                        <a:cubicBezTo>
                          <a:pt x="1246068" y="23124"/>
                          <a:pt x="1279801" y="-3882"/>
                          <a:pt x="1306286" y="0"/>
                        </a:cubicBezTo>
                        <a:cubicBezTo>
                          <a:pt x="1348580" y="-6733"/>
                          <a:pt x="1374739" y="12492"/>
                          <a:pt x="1413164" y="23751"/>
                        </a:cubicBezTo>
                        <a:cubicBezTo>
                          <a:pt x="1424174" y="33215"/>
                          <a:pt x="1438800" y="43182"/>
                          <a:pt x="1448790" y="47502"/>
                        </a:cubicBezTo>
                        <a:cubicBezTo>
                          <a:pt x="1459904" y="55038"/>
                          <a:pt x="1475505" y="51541"/>
                          <a:pt x="1484416" y="59377"/>
                        </a:cubicBezTo>
                        <a:cubicBezTo>
                          <a:pt x="1496866" y="71112"/>
                          <a:pt x="1504995" y="84366"/>
                          <a:pt x="1520042" y="95003"/>
                        </a:cubicBezTo>
                        <a:cubicBezTo>
                          <a:pt x="1532711" y="107516"/>
                          <a:pt x="1541570" y="112009"/>
                          <a:pt x="1555668" y="118754"/>
                        </a:cubicBezTo>
                        <a:cubicBezTo>
                          <a:pt x="1564237" y="126898"/>
                          <a:pt x="1568231" y="143616"/>
                          <a:pt x="1579419" y="154380"/>
                        </a:cubicBezTo>
                        <a:cubicBezTo>
                          <a:pt x="1601734" y="179484"/>
                          <a:pt x="1650670" y="225633"/>
                          <a:pt x="1650670" y="225632"/>
                        </a:cubicBezTo>
                        <a:cubicBezTo>
                          <a:pt x="1675853" y="226745"/>
                          <a:pt x="1705191" y="219414"/>
                          <a:pt x="1733798" y="213756"/>
                        </a:cubicBezTo>
                        <a:cubicBezTo>
                          <a:pt x="1749996" y="210447"/>
                          <a:pt x="1756525" y="193607"/>
                          <a:pt x="1769424" y="190006"/>
                        </a:cubicBezTo>
                        <a:cubicBezTo>
                          <a:pt x="1783210" y="186039"/>
                          <a:pt x="1791277" y="184293"/>
                          <a:pt x="1805050" y="178130"/>
                        </a:cubicBezTo>
                        <a:cubicBezTo>
                          <a:pt x="1892045" y="147950"/>
                          <a:pt x="1785420" y="168150"/>
                          <a:pt x="1876302" y="142504"/>
                        </a:cubicBezTo>
                        <a:cubicBezTo>
                          <a:pt x="1897438" y="111638"/>
                          <a:pt x="1905327" y="105634"/>
                          <a:pt x="1911928" y="71252"/>
                        </a:cubicBezTo>
                        <a:cubicBezTo>
                          <a:pt x="1913219" y="63388"/>
                          <a:pt x="1912340" y="55014"/>
                          <a:pt x="1911928" y="47502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C1A5C1-3A43-4ADC-8643-BC65AE12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8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8122-F728-4752-834A-2443751B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Proprietăți drumuri optime și relaxare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AC0A7-4604-4DC7-B907-2232AF37BDFD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b="1" dirty="0"/>
                  <a:t>Nu este cale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ro-RO" b="1" dirty="0"/>
              </a:p>
              <a:p>
                <a:r>
                  <a:rPr lang="ro-RO" b="1" dirty="0"/>
                  <a:t>Convergență</a:t>
                </a:r>
              </a:p>
              <a:p>
                <a:pPr marL="361950" lvl="1" indent="0">
                  <a:buNone/>
                </a:pPr>
                <a:r>
                  <a:rPr lang="ro-RO" sz="2200" dirty="0"/>
                  <a:t>Dacă muchia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sz="2200" dirty="0"/>
                  <a:t> face parte din calea minimă spre </a:t>
                </a:r>
                <a14:m>
                  <m:oMath xmlns:m="http://schemas.openxmlformats.org/officeDocument/2006/math">
                    <m:r>
                      <a:rPr lang="ro-RO" sz="2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sz="2200" dirty="0"/>
                  <a:t> și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ro-RO" sz="2200" dirty="0"/>
                  <a:t> atunci după relaxare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ro-RO" sz="2200" dirty="0"/>
              </a:p>
              <a:p>
                <a:r>
                  <a:rPr lang="ro-RO" b="1" dirty="0"/>
                  <a:t>Proprietatea relaxării unei căi</a:t>
                </a:r>
              </a:p>
              <a:p>
                <a:pPr marL="361950" lvl="1" indent="0">
                  <a:buNone/>
                </a:pPr>
                <a:r>
                  <a:rPr lang="ro-RO" sz="2200" dirty="0"/>
                  <a:t>Dacă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200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200" b="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o-RO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sz="2200" dirty="0"/>
                  <a:t> este o cale minimă de la </a:t>
                </a:r>
                <a14:m>
                  <m:oMath xmlns:m="http://schemas.openxmlformats.org/officeDocument/2006/math">
                    <m:r>
                      <a:rPr lang="ro-RO" sz="2200" b="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ro-RO" sz="2200" dirty="0"/>
                  <a:t>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sz="2200" dirty="0"/>
                  <a:t> și relaxăm muchiile în ordine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2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200" b="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ro-RO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ro-RO" sz="2200" b="0" i="1">
                        <a:latin typeface="Cambria Math" panose="02040503050406030204" pitchFamily="18" charset="0"/>
                      </a:rPr>
                      <m:t>…(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ro-RO" sz="22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ro-RO" sz="2200" dirty="0"/>
                  <a:t>,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sz="2200" dirty="0"/>
                  <a:t>), atunci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ro-RO" sz="22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sz="2200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200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sz="22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0AC0A7-4604-4DC7-B907-2232AF37BD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7D75D-4815-4BD4-8C1D-685DC7CAC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9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A5BE-A9EE-4840-B00F-C08851473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Proprietăți drumuri optime și relaxare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Dacă</a:t>
                </a:r>
                <a14:m>
                  <m:oMath xmlns:m="http://schemas.openxmlformats.org/officeDocument/2006/math">
                    <m:r>
                      <a:rPr lang="ro-R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este optim atunci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 err="1"/>
                  <a:t>Demonstra</a:t>
                </a:r>
                <a:r>
                  <a:rPr lang="ro-RO" dirty="0"/>
                  <a:t>ție: dacă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atunci </a:t>
                </a:r>
                <a:r>
                  <a:rPr lang="en-US" dirty="0" err="1"/>
                  <a:t>calea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ar</a:t>
                </a:r>
                <a:r>
                  <a:rPr lang="en-US" dirty="0"/>
                  <a:t> putea fi </a:t>
                </a:r>
                <a:r>
                  <a:rPr lang="en-US" dirty="0" err="1"/>
                  <a:t>folosit</a:t>
                </a:r>
                <a:r>
                  <a:rPr lang="ro-RO" dirty="0"/>
                  <a:t>ă pentru a scurta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o-RO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ro-RO" dirty="0"/>
                  <a:t>Un drum optim nu poate avea cicluri pozitive sau negative!</a:t>
                </a:r>
              </a:p>
              <a:p>
                <a:r>
                  <a:rPr lang="ro-RO" dirty="0"/>
                  <a:t>Un drum optim poate conține maxim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ro-RO" dirty="0"/>
                  <a:t> noduri.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25E9E-2D43-439E-BFD6-96A9D8607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b="-133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1F507-5508-4B04-A114-E1991DFD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2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Bellman Ford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A71E2-645E-4E0D-8483-BF0653D484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68EFC-ED36-4140-9382-F5B1ADBF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Bellman &amp; Ford</a:t>
            </a:r>
          </a:p>
        </p:txBody>
      </p:sp>
      <p:pic>
        <p:nvPicPr>
          <p:cNvPr id="7" name="Picture 2" descr="C:\Users\Cezar\Desktop\Richard_Ernest_Bellman.jpg">
            <a:extLst>
              <a:ext uri="{FF2B5EF4-FFF2-40B4-BE49-F238E27FC236}">
                <a16:creationId xmlns:a16="http://schemas.microsoft.com/office/drawing/2014/main" id="{3C63D915-E4AC-40A6-A29A-E1C60A9F4A40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981" y="2045494"/>
            <a:ext cx="2794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921D869-BB6D-41FF-91B2-F3BF4ED98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7" y="1800147"/>
            <a:ext cx="5052226" cy="4207058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C7CE7DE-ECED-452D-8957-86D09B5B6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5982"/>
            <a:ext cx="4483330" cy="5035809"/>
          </a:xfrm>
          <a:prstGeom prst="rect">
            <a:avLst/>
          </a:prstGeom>
        </p:spPr>
      </p:pic>
      <p:pic>
        <p:nvPicPr>
          <p:cNvPr id="8" name="Picture 3" descr="C:\Users\Cezar\Desktop\INFORMS02web.jpg">
            <a:extLst>
              <a:ext uri="{FF2B5EF4-FFF2-40B4-BE49-F238E27FC236}">
                <a16:creationId xmlns:a16="http://schemas.microsoft.com/office/drawing/2014/main" id="{73D11D9B-D811-455C-BD09-469FA3D4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96" y="3903677"/>
            <a:ext cx="3224004" cy="241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49CE0-CDB4-4E74-816C-ACD34CEB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9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Bellman Ford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dirty="0"/>
                  <a:t>Se poate </a:t>
                </a:r>
                <a:r>
                  <a:rPr lang="en-US" dirty="0" err="1"/>
                  <a:t>aplica</a:t>
                </a:r>
                <a:r>
                  <a:rPr lang="en-US" dirty="0"/>
                  <a:t> </a:t>
                </a:r>
                <a:r>
                  <a:rPr lang="ro-RO" dirty="0"/>
                  <a:t>și pe grafuri ce au muchii cu valori negative.</a:t>
                </a:r>
              </a:p>
              <a:p>
                <a:r>
                  <a:rPr lang="ro-RO" dirty="0"/>
                  <a:t>Poate fi folosit pentru detecția ciclurilor negative</a:t>
                </a:r>
              </a:p>
              <a:p>
                <a:endParaRPr lang="ro-RO" dirty="0"/>
              </a:p>
              <a:p>
                <a:r>
                  <a:rPr lang="ro-RO" dirty="0"/>
                  <a:t>Un drum minim poate conține maxim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noduri</a:t>
                </a:r>
                <a:r>
                  <a:rPr lang="en-US" dirty="0"/>
                  <a:t> =&gt;</a:t>
                </a:r>
              </a:p>
              <a:p>
                <a:pPr marL="0" indent="0">
                  <a:buNone/>
                </a:pPr>
                <a:r>
                  <a:rPr lang="en-US" dirty="0"/>
                  <a:t>=&gt; orice </a:t>
                </a:r>
                <a:r>
                  <a:rPr lang="en-US" dirty="0" err="1"/>
                  <a:t>cale</a:t>
                </a:r>
                <a:r>
                  <a:rPr lang="en-US" dirty="0"/>
                  <a:t> poate fi </a:t>
                </a:r>
                <a:r>
                  <a:rPr lang="en-US" dirty="0" err="1"/>
                  <a:t>relaxat</a:t>
                </a:r>
                <a:r>
                  <a:rPr lang="ro-RO" dirty="0"/>
                  <a:t>ă de </a:t>
                </a:r>
                <a:r>
                  <a:rPr lang="ro-RO" dirty="0" err="1"/>
                  <a:t>maxm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ori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52F22-C148-4622-939F-1E9EF5D4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0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8A1F70-3338-4A0F-B1AD-8B36CA57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85B7-3FE6-49D1-B0E2-B0E31CF7B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E22F74-18A8-4A82-AD5E-1A87A6311CC3}"/>
              </a:ext>
            </a:extLst>
          </p:cNvPr>
          <p:cNvSpPr/>
          <p:nvPr/>
        </p:nvSpPr>
        <p:spPr>
          <a:xfrm>
            <a:off x="2432090" y="428179"/>
            <a:ext cx="1032596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bellmanFordAlgorithm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[|G.V|] = { UNDEFINED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4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- 1; i++)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u,v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[v]) {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 =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[v] = u;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(u, v)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[v])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print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“Negative-weight cycle"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BAE90-A02E-491B-AE74-D78B225F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4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A7B-BFB5-4F91-81B7-26E26635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18286-07EF-40FA-A1C4-4A49CE7F59C4}"/>
              </a:ext>
            </a:extLst>
          </p:cNvPr>
          <p:cNvSpPr/>
          <p:nvPr/>
        </p:nvSpPr>
        <p:spPr>
          <a:xfrm>
            <a:off x="1719572" y="1591859"/>
            <a:ext cx="1032596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bellmanFordAlgorithm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[|G.V|] = { UNDEFINED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nn-NO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8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- 1; i++)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u,v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G.E)</a:t>
            </a:r>
          </a:p>
          <a:p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pl-PL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[v]) {</a:t>
            </a:r>
          </a:p>
          <a:p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[v] = 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[u] + w(u, v);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[v] = u;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1611D-E671-43E6-A720-D05044A0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6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A7B-BFB5-4F91-81B7-26E26635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F160A1-1679-4C50-9580-29F5479B73E4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6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9F160A1-1679-4C50-9580-29F5479B7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01279-EC25-430F-B033-AD345C495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95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87F0-360C-4D90-957B-1612FDBE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Bellman-Ford </a:t>
            </a:r>
            <a:r>
              <a:rPr lang="en-US" dirty="0" err="1">
                <a:solidFill>
                  <a:schemeClr val="accent2"/>
                </a:solidFill>
              </a:rPr>
              <a:t>Demonstra</a:t>
            </a:r>
            <a:r>
              <a:rPr lang="ro-RO" dirty="0">
                <a:solidFill>
                  <a:schemeClr val="accent2"/>
                </a:solidFill>
              </a:rPr>
              <a:t>ție corectitudine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10FE3-9683-49FB-BEA1-0F067B2456E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861851"/>
                <a:ext cx="11197087" cy="4435432"/>
              </a:xfrm>
            </p:spPr>
            <p:txBody>
              <a:bodyPr/>
              <a:lstStyle/>
              <a:p>
                <a:r>
                  <a:rPr lang="ro-RO" dirty="0"/>
                  <a:t>Lemma: După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iterații avem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Demonstra</a:t>
                </a:r>
                <a:r>
                  <a:rPr lang="ro-RO" dirty="0"/>
                  <a:t>ție:</a:t>
                </a:r>
              </a:p>
              <a:p>
                <a:pPr marL="876300" lvl="1" indent="-342900"/>
                <a:r>
                  <a:rPr lang="ro-RO" dirty="0"/>
                  <a:t>Dacă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o-RO" b="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ro-RO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o-RO" dirty="0"/>
                  <a:t>și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cale</a:t>
                </a:r>
                <a:r>
                  <a:rPr lang="en-US" dirty="0"/>
                  <a:t> minim</a:t>
                </a:r>
                <a:r>
                  <a:rPr lang="ro-RO" dirty="0"/>
                  <a:t>ă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ro-RO" dirty="0"/>
                  <a:t> are maxim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muchii și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La iterația i este relaxată și muchia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o-RO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ro-RO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ro-RO" dirty="0"/>
              </a:p>
              <a:p>
                <a:pPr lvl="1"/>
                <a:r>
                  <a:rPr lang="ro-RO" dirty="0"/>
                  <a:t>Din proprietatea relaxării unei căi rezultă </a:t>
                </a:r>
              </a:p>
              <a:p>
                <a:pPr marL="7254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ro-RO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10FE3-9683-49FB-BEA1-0F067B24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861851"/>
                <a:ext cx="11197087" cy="4435432"/>
              </a:xfrm>
              <a:blipFill>
                <a:blip r:embed="rId2"/>
                <a:stretch>
                  <a:fillRect l="-980" t="-233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B68C8-AE3E-4370-9E08-7E5F2640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8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02D0-A644-4744-8542-A141B632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Bellman Ford – </a:t>
            </a:r>
            <a:r>
              <a:rPr lang="en-US" dirty="0" err="1">
                <a:solidFill>
                  <a:schemeClr val="accent2"/>
                </a:solidFill>
              </a:rPr>
              <a:t>caz</a:t>
            </a:r>
            <a:r>
              <a:rPr lang="en-US" dirty="0">
                <a:solidFill>
                  <a:schemeClr val="accent2"/>
                </a:solidFill>
              </a:rPr>
              <a:t> particular DAG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Inițializare.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r>
                  <a:rPr lang="en-US" dirty="0"/>
                  <a:t>Sort</a:t>
                </a:r>
                <a:r>
                  <a:rPr lang="ro-RO" dirty="0" err="1"/>
                  <a:t>ăm</a:t>
                </a:r>
                <a:r>
                  <a:rPr lang="ro-RO" dirty="0"/>
                  <a:t> topologic graful.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r>
                  <a:rPr lang="ro-RO" dirty="0"/>
                  <a:t>Aplicăm relaxarea muchiilor o singură dată.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Nodurile din stânga </a:t>
                </a:r>
                <a:r>
                  <a:rPr lang="ro-RO" dirty="0" err="1"/>
                  <a:t>source</a:t>
                </a:r>
                <a:r>
                  <a:rPr lang="ro-RO" dirty="0"/>
                  <a:t> rămân cu distanță infinită.</a:t>
                </a:r>
              </a:p>
              <a:p>
                <a:endParaRPr lang="ro-RO" dirty="0"/>
              </a:p>
              <a:p>
                <a:r>
                  <a:rPr lang="ro-RO" dirty="0"/>
                  <a:t>Complexitate totală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C90D46-42A3-4C4A-912A-C86F7E860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CD312-57FB-4A16-ABF4-8F95A894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30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8A9A-3FAB-4F0E-B81B-0C6C207816C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0ACDB-29E9-45A4-AFBC-847D506E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42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C046-50BF-4131-92C9-B0C2AC9526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13FAAB82-A310-4BBD-91DA-070E528C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1351068"/>
            <a:ext cx="4642089" cy="4743694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">
            <a:extLst>
              <a:ext uri="{FF2B5EF4-FFF2-40B4-BE49-F238E27FC236}">
                <a16:creationId xmlns:a16="http://schemas.microsoft.com/office/drawing/2014/main" id="{29DCB011-1EE3-4AFA-859A-82D7A4C1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12" y="1871106"/>
            <a:ext cx="2939152" cy="392009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1DB65-047A-41EE-B9AB-774DBC8A2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6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9ED-E565-47B9-BCEF-EAFC4BFC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42600C-888D-496B-A968-09FAE06080A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Funcționează doar pentru muchii de cost pozitiv</a:t>
                </a:r>
              </a:p>
              <a:p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Consider</a:t>
                </a:r>
                <a:r>
                  <a:rPr lang="ro-RO" dirty="0"/>
                  <a:t>ă</a:t>
                </a:r>
                <a:r>
                  <a:rPr lang="en-US" dirty="0"/>
                  <a:t>m un drum </a:t>
                </a:r>
                <a:r>
                  <a:rPr lang="ro-RO" dirty="0"/>
                  <a:t>minim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Atunci</a:t>
                </a:r>
                <a:r>
                  <a:rPr lang="en-US" dirty="0"/>
                  <a:t> </a:t>
                </a:r>
                <a:r>
                  <a:rPr lang="en-US" dirty="0" err="1"/>
                  <a:t>toate</a:t>
                </a:r>
                <a:r>
                  <a:rPr lang="en-US" dirty="0"/>
                  <a:t> </a:t>
                </a:r>
                <a:r>
                  <a:rPr lang="en-US" dirty="0" err="1"/>
                  <a:t>subdrumurile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 </m:t>
                        </m:r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vor</a:t>
                </a:r>
                <a:r>
                  <a:rPr lang="en-US" dirty="0"/>
                  <a:t> fi de</a:t>
                </a:r>
                <a:r>
                  <a:rPr lang="ro-RO" dirty="0"/>
                  <a:t> </a:t>
                </a:r>
                <a:r>
                  <a:rPr lang="en-US" dirty="0" err="1"/>
                  <a:t>asemenea</a:t>
                </a:r>
                <a:r>
                  <a:rPr lang="en-US" dirty="0"/>
                  <a:t> </a:t>
                </a:r>
                <a:r>
                  <a:rPr lang="ro-RO" dirty="0"/>
                  <a:t>drumuri minime</a:t>
                </a:r>
                <a:r>
                  <a:rPr lang="en-US" dirty="0"/>
                  <a:t>: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𝑠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Idee: </a:t>
                </a:r>
                <a:r>
                  <a:rPr lang="en-US" dirty="0" err="1"/>
                  <a:t>Ordonarea</a:t>
                </a:r>
                <a:r>
                  <a:rPr lang="en-US" dirty="0"/>
                  <a:t> </a:t>
                </a:r>
                <a:r>
                  <a:rPr lang="en-US" dirty="0" err="1"/>
                  <a:t>nodurilor</a:t>
                </a:r>
                <a:r>
                  <a:rPr lang="en-US" dirty="0"/>
                  <a:t> din </a:t>
                </a:r>
                <a:r>
                  <a:rPr lang="en-US" dirty="0" err="1"/>
                  <a:t>graf</a:t>
                </a:r>
                <a:r>
                  <a:rPr lang="en-US" dirty="0"/>
                  <a:t> </a:t>
                </a:r>
                <a:r>
                  <a:rPr lang="ro-RO" dirty="0"/>
                  <a:t>î</a:t>
                </a:r>
                <a:r>
                  <a:rPr lang="en-US" dirty="0"/>
                  <a:t>n </a:t>
                </a:r>
                <a:r>
                  <a:rPr lang="en-US" dirty="0" err="1"/>
                  <a:t>func</a:t>
                </a:r>
                <a:r>
                  <a:rPr lang="ro-RO" dirty="0"/>
                  <a:t>ţ</a:t>
                </a:r>
                <a:r>
                  <a:rPr lang="en-US" dirty="0" err="1"/>
                  <a:t>ie</a:t>
                </a:r>
                <a:r>
                  <a:rPr lang="en-US" dirty="0"/>
                  <a:t> de </a:t>
                </a:r>
                <a:r>
                  <a:rPr lang="en-US" dirty="0" err="1"/>
                  <a:t>distan</a:t>
                </a:r>
                <a:r>
                  <a:rPr lang="ro-RO" dirty="0"/>
                  <a:t>ţ</a:t>
                </a:r>
                <a:r>
                  <a:rPr lang="en-US" dirty="0"/>
                  <a:t>a</a:t>
                </a:r>
              </a:p>
              <a:p>
                <a:pPr marL="0" indent="0">
                  <a:buNone/>
                </a:pPr>
                <a:r>
                  <a:rPr lang="en-US" dirty="0" err="1"/>
                  <a:t>lor</a:t>
                </a:r>
                <a:r>
                  <a:rPr lang="en-US" dirty="0"/>
                  <a:t> optimal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fa</a:t>
                </a:r>
                <a:r>
                  <a:rPr lang="ro-RO" dirty="0"/>
                  <a:t>ţă</a:t>
                </a:r>
                <a:r>
                  <a:rPr lang="en-US" dirty="0"/>
                  <a:t> de </a:t>
                </a:r>
                <a:r>
                  <a:rPr lang="en-US" dirty="0" err="1"/>
                  <a:t>nodul</a:t>
                </a:r>
                <a:r>
                  <a:rPr lang="en-US" dirty="0"/>
                  <a:t>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42600C-888D-496B-A968-09FAE0608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b="-20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0B7EA-9D0B-49F3-83E3-F6515173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09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23CB-672F-4034-810E-FAE5ED2E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7FB98A-C2D1-4C7A-9C6A-E5E28E1E4E0C}"/>
              </a:ext>
            </a:extLst>
          </p:cNvPr>
          <p:cNvSpPr/>
          <p:nvPr/>
        </p:nvSpPr>
        <p:spPr>
          <a:xfrm>
            <a:off x="1713016" y="912883"/>
            <a:ext cx="109496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dijsktrasAlgorithm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(G, source)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INFINITY 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[source] = 0;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in G.V)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push(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</a:t>
            </a:r>
            <a:r>
              <a:rPr lang="ro-RO" sz="2000" dirty="0">
                <a:solidFill>
                  <a:srgbClr val="000000"/>
                </a:solidFill>
                <a:latin typeface="Consolas" panose="020B0609020204030204" pitchFamily="49" charset="0"/>
              </a:rPr>
              <a:t>_MIN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of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 &lt;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   update(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LIST, 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94D74-CFF8-4923-ABB8-CE5458BF9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51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Intui</a:t>
            </a:r>
            <a:r>
              <a:rPr lang="ro-RO" dirty="0" err="1">
                <a:solidFill>
                  <a:schemeClr val="accent2"/>
                </a:solidFill>
              </a:rPr>
              <a:t>ţ</a:t>
            </a:r>
            <a:r>
              <a:rPr lang="en-US" dirty="0" err="1">
                <a:solidFill>
                  <a:schemeClr val="accent2"/>
                </a:solidFill>
              </a:rPr>
              <a:t>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ro-RO" dirty="0">
                <a:solidFill>
                  <a:schemeClr val="accent2"/>
                </a:solidFill>
              </a:rPr>
              <a:t>A</a:t>
            </a:r>
            <a:r>
              <a:rPr lang="en-US" dirty="0" err="1">
                <a:solidFill>
                  <a:schemeClr val="accent2"/>
                </a:solidFill>
              </a:rPr>
              <a:t>lgoritmului</a:t>
            </a:r>
            <a:r>
              <a:rPr lang="en-US" dirty="0">
                <a:solidFill>
                  <a:schemeClr val="accent2"/>
                </a:solidFill>
              </a:rPr>
              <a:t> Dijkstra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89A1D-F2F3-410B-ADF9-467978AD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4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F32D-1218-41B2-B19D-C4564AEA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accent2"/>
                </a:solidFill>
              </a:rPr>
              <a:t>Grafuri ponderate – </a:t>
            </a:r>
            <a:r>
              <a:rPr lang="ro-RO" dirty="0" err="1">
                <a:solidFill>
                  <a:schemeClr val="accent2"/>
                </a:solidFill>
              </a:rPr>
              <a:t>Weighted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Graphs</a:t>
            </a:r>
            <a:r>
              <a:rPr lang="en-US" dirty="0">
                <a:solidFill>
                  <a:schemeClr val="accent2"/>
                </a:solidFill>
              </a:rPr>
              <a:t> - Reminder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3EED1D-88EB-4C85-9525-71FE862C220D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47CB72-F6AC-41E4-88EF-D22C44C66B8F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C79BEA-45CC-4BB5-A4F2-7E07A0AD448F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1CC502-7159-4BF0-A05E-E7DF4FDB3701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BA676A-2A70-47C2-930E-C6C721AABA8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106D94-D10A-444E-B3AC-E81F8AF50C2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5CE563-4228-4F82-BF24-2E2190FBE66D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C686AC-2199-4C49-845C-60C2D4ECFD4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04740D-15B2-47D4-9009-3823446918C7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/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3600"/>
                  <a:t>Pentru un graf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3600"/>
                  <a:t> se adaugă funcția </a:t>
                </a:r>
                <a14:m>
                  <m:oMath xmlns:m="http://schemas.openxmlformats.org/officeDocument/2006/math">
                    <m:r>
                      <a:rPr lang="ro-RO" sz="36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o-RO" sz="3600"/>
                  <a:t> ce asociază un cost fiecărei muchii.</a:t>
                </a:r>
              </a:p>
              <a:p>
                <a:endParaRPr lang="ro-RO" sz="3600"/>
              </a:p>
              <a:p>
                <a:endParaRPr lang="ro-RO" sz="360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  <a:blipFill>
                <a:blip r:embed="rId2"/>
                <a:stretch>
                  <a:fillRect l="-2278" t="-3412" r="-167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ABF1412-05BA-4112-BEB3-3F00A7F6684F}"/>
              </a:ext>
            </a:extLst>
          </p:cNvPr>
          <p:cNvSpPr/>
          <p:nvPr/>
        </p:nvSpPr>
        <p:spPr>
          <a:xfrm>
            <a:off x="9572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8</a:t>
            </a:r>
            <a:endParaRPr lang="en-US" sz="2800" b="1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E1EA9-0830-4522-9FC9-7726A610A799}"/>
              </a:ext>
            </a:extLst>
          </p:cNvPr>
          <p:cNvSpPr/>
          <p:nvPr/>
        </p:nvSpPr>
        <p:spPr>
          <a:xfrm>
            <a:off x="8911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12</a:t>
            </a:r>
            <a:endParaRPr lang="en-US" sz="2800" b="1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85755-6EFE-48AD-BAD7-B9435202CCCE}"/>
              </a:ext>
            </a:extLst>
          </p:cNvPr>
          <p:cNvSpPr/>
          <p:nvPr/>
        </p:nvSpPr>
        <p:spPr>
          <a:xfrm>
            <a:off x="8420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3</a:t>
            </a:r>
            <a:endParaRPr lang="en-US" sz="2800" b="1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E4B-72DE-4827-A6B1-C602A1871CF4}"/>
              </a:ext>
            </a:extLst>
          </p:cNvPr>
          <p:cNvSpPr/>
          <p:nvPr/>
        </p:nvSpPr>
        <p:spPr>
          <a:xfrm>
            <a:off x="8887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2</a:t>
            </a:r>
            <a:endParaRPr lang="en-US" sz="2800" b="1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8349A-25E6-4254-80D9-F40A38BDA3E9}"/>
              </a:ext>
            </a:extLst>
          </p:cNvPr>
          <p:cNvSpPr/>
          <p:nvPr/>
        </p:nvSpPr>
        <p:spPr>
          <a:xfrm>
            <a:off x="7896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0</a:t>
            </a:r>
            <a:endParaRPr lang="en-US" sz="2800" b="1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/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o-RO" sz="280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E924910-BC21-42F7-822E-98CBEC95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Intui</a:t>
            </a:r>
            <a:r>
              <a:rPr lang="ro-RO" dirty="0" err="1">
                <a:solidFill>
                  <a:schemeClr val="accent2"/>
                </a:solidFill>
              </a:rPr>
              <a:t>ţ</a:t>
            </a:r>
            <a:r>
              <a:rPr lang="en-US" dirty="0" err="1">
                <a:solidFill>
                  <a:schemeClr val="accent2"/>
                </a:solidFill>
              </a:rPr>
              <a:t>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ro-RO" dirty="0">
                <a:solidFill>
                  <a:schemeClr val="accent2"/>
                </a:solidFill>
              </a:rPr>
              <a:t>A</a:t>
            </a:r>
            <a:r>
              <a:rPr lang="en-US" dirty="0" err="1">
                <a:solidFill>
                  <a:schemeClr val="accent2"/>
                </a:solidFill>
              </a:rPr>
              <a:t>lgoritmului</a:t>
            </a:r>
            <a:r>
              <a:rPr lang="en-US" dirty="0">
                <a:solidFill>
                  <a:schemeClr val="accent2"/>
                </a:solidFill>
              </a:rPr>
              <a:t> Dijkstra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740665"/>
                <a:ext cx="11197087" cy="45566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r>
                  <a:rPr lang="ro-RO" dirty="0"/>
                  <a:t>Chiar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La prima </a:t>
                </a:r>
                <a:r>
                  <a:rPr lang="en-US" dirty="0" err="1"/>
                  <a:t>relaxare</a:t>
                </a:r>
                <a:r>
                  <a:rPr lang="en-US" dirty="0"/>
                  <a:t> (</a:t>
                </a:r>
                <a:r>
                  <a:rPr lang="en-US" dirty="0" err="1"/>
                  <a:t>muchii</a:t>
                </a:r>
                <a:r>
                  <a:rPr lang="en-US" dirty="0"/>
                  <a:t> care </a:t>
                </a:r>
                <a:r>
                  <a:rPr lang="en-US" dirty="0" err="1"/>
                  <a:t>provin</a:t>
                </a:r>
                <a:r>
                  <a:rPr lang="en-US" dirty="0"/>
                  <a:t> din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&gt;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𝒅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𝒔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𝒖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, </a:t>
                </a:r>
                <a:r>
                  <a:rPr lang="en-US" dirty="0" err="1"/>
                  <a:t>diferit</a:t>
                </a:r>
                <a:r>
                  <a:rPr lang="en-US" dirty="0"/>
                  <a:t> de s ?</a:t>
                </a:r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740665"/>
                <a:ext cx="11197087" cy="4556618"/>
              </a:xfrm>
              <a:blipFill>
                <a:blip r:embed="rId2"/>
                <a:stretch>
                  <a:fillRect l="-1143" t="-241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599D3-D86D-4223-A3D8-0150723E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7D09-2B29-4C21-9671-EC2A1EC3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Intui</a:t>
            </a:r>
            <a:r>
              <a:rPr lang="ro-RO" dirty="0" err="1">
                <a:solidFill>
                  <a:schemeClr val="accent2"/>
                </a:solidFill>
              </a:rPr>
              <a:t>ţ</a:t>
            </a:r>
            <a:r>
              <a:rPr lang="en-US" dirty="0" err="1">
                <a:solidFill>
                  <a:schemeClr val="accent2"/>
                </a:solidFill>
              </a:rPr>
              <a:t>ia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ro-RO" dirty="0">
                <a:solidFill>
                  <a:schemeClr val="accent2"/>
                </a:solidFill>
              </a:rPr>
              <a:t>A</a:t>
            </a:r>
            <a:r>
              <a:rPr lang="en-US" dirty="0" err="1">
                <a:solidFill>
                  <a:schemeClr val="accent2"/>
                </a:solidFill>
              </a:rPr>
              <a:t>lgoritmului</a:t>
            </a:r>
            <a:r>
              <a:rPr lang="en-US" dirty="0">
                <a:solidFill>
                  <a:schemeClr val="accent2"/>
                </a:solidFill>
              </a:rPr>
              <a:t> Dijkstra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? </a:t>
                </a:r>
                <a:r>
                  <a:rPr lang="ro-RO" dirty="0"/>
                  <a:t>Chiar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La prima </a:t>
                </a:r>
                <a:r>
                  <a:rPr lang="en-US" dirty="0" err="1"/>
                  <a:t>relaxare</a:t>
                </a:r>
                <a:r>
                  <a:rPr lang="en-US" dirty="0"/>
                  <a:t> (</a:t>
                </a:r>
                <a:r>
                  <a:rPr lang="en-US" dirty="0" err="1"/>
                  <a:t>muchii</a:t>
                </a:r>
                <a:r>
                  <a:rPr lang="en-US" dirty="0"/>
                  <a:t> care </a:t>
                </a:r>
                <a:r>
                  <a:rPr lang="en-US" dirty="0" err="1"/>
                  <a:t>provin</a:t>
                </a:r>
                <a:r>
                  <a:rPr lang="en-US" dirty="0"/>
                  <a:t> din </a:t>
                </a:r>
                <a:r>
                  <a:rPr lang="en-US" dirty="0" err="1"/>
                  <a:t>sursa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&gt;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𝒅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𝒖</m:t>
                          </m:r>
                        </m:e>
                      </m:d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𝒘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𝒔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𝒖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cel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apropiat</a:t>
                </a:r>
                <a:r>
                  <a:rPr lang="en-US" dirty="0"/>
                  <a:t> nod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, </a:t>
                </a:r>
                <a:r>
                  <a:rPr lang="en-US" dirty="0" err="1"/>
                  <a:t>diferit</a:t>
                </a:r>
                <a:r>
                  <a:rPr lang="en-US" dirty="0"/>
                  <a:t> de s ?</a:t>
                </a:r>
              </a:p>
              <a:p>
                <a:r>
                  <a:rPr lang="en-US" dirty="0" err="1"/>
                  <a:t>Nodul</a:t>
                </a:r>
                <a:r>
                  <a:rPr lang="en-US" dirty="0"/>
                  <a:t> care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legat</a:t>
                </a:r>
                <a:r>
                  <a:rPr lang="en-US" dirty="0"/>
                  <a:t> de </a:t>
                </a:r>
                <a:r>
                  <a:rPr lang="en-US" dirty="0" err="1"/>
                  <a:t>surs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muchia</a:t>
                </a:r>
                <a:r>
                  <a:rPr lang="en-US" dirty="0"/>
                  <a:t> minim</a:t>
                </a:r>
                <a:r>
                  <a:rPr lang="ro-RO" dirty="0"/>
                  <a:t>ă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o-RO" dirty="0"/>
                  <a:t>Deci </a:t>
                </a:r>
                <a:r>
                  <a:rPr lang="en-US" dirty="0"/>
                  <a:t>nod</a:t>
                </a:r>
                <a:r>
                  <a:rPr lang="ro-RO" dirty="0"/>
                  <a:t>ul</a:t>
                </a:r>
                <a:r>
                  <a:rPr lang="en-US" dirty="0"/>
                  <a:t> extras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din </a:t>
                </a:r>
                <a:r>
                  <a:rPr lang="ro-RO" dirty="0"/>
                  <a:t>mulţimea </a:t>
                </a:r>
                <a:r>
                  <a:rPr lang="en-US" dirty="0"/>
                  <a:t>Q </a:t>
                </a:r>
                <a:r>
                  <a:rPr lang="ro-RO" dirty="0"/>
                  <a:t>î</a:t>
                </a:r>
                <a:r>
                  <a:rPr lang="en-US" dirty="0"/>
                  <a:t>n</a:t>
                </a:r>
                <a:r>
                  <a:rPr lang="ro-RO" dirty="0"/>
                  <a:t> </a:t>
                </a:r>
                <a:r>
                  <a:rPr lang="en-US" dirty="0" err="1"/>
                  <a:t>urm</a:t>
                </a:r>
                <a:r>
                  <a:rPr lang="ro-RO" dirty="0"/>
                  <a:t>ă</a:t>
                </a:r>
                <a:r>
                  <a:rPr lang="en-US" dirty="0" err="1"/>
                  <a:t>toarea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 err="1"/>
                  <a:t>itera</a:t>
                </a:r>
                <a:r>
                  <a:rPr lang="ro-RO" dirty="0"/>
                  <a:t>ţ</a:t>
                </a:r>
                <a:r>
                  <a:rPr lang="en-US" dirty="0" err="1"/>
                  <a:t>ie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chiar</a:t>
                </a:r>
                <a:r>
                  <a:rPr lang="en-US" dirty="0"/>
                  <a:t> </a:t>
                </a:r>
                <a:r>
                  <a:rPr lang="en-US" dirty="0" err="1"/>
                  <a:t>nodul</a:t>
                </a:r>
                <a:r>
                  <a:rPr lang="en-US" dirty="0"/>
                  <a:t> </a:t>
                </a:r>
                <a:r>
                  <a:rPr lang="en-US" dirty="0" err="1"/>
                  <a:t>corect</a:t>
                </a:r>
                <a:r>
                  <a:rPr lang="en-US" dirty="0"/>
                  <a:t> </a:t>
                </a:r>
                <a:r>
                  <a:rPr lang="ro-RO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𝒅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𝒘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  <m:r>
                      <a:rPr lang="en-US" b="1" i="0" smtClean="0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solidFill>
                          <a:srgbClr val="3333B2"/>
                        </a:solidFill>
                        <a:latin typeface="Cambria Math"/>
                        <a:ea typeface="Cambria Math"/>
                      </a:rPr>
                      <m:t>𝜹</m:t>
                    </m:r>
                    <m:d>
                      <m:dPr>
                        <m:ctrlPr>
                          <a:rPr lang="en-US" b="1" i="1">
                            <a:solidFill>
                              <a:srgbClr val="3333B2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3333B2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368B28F4-F8CC-44C9-8414-8C2C4F28F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b="-20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90A79-76D9-4538-85EE-AF8E8B39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88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050456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5050456"/>
                  </p:ext>
                </p:extLst>
              </p:nvPr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208333" r="-103704" b="-1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308333" r="-103704" b="-13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8333" r="-103704" b="-12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610000" r="-103704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Table 67">
                <a:extLst>
                  <a:ext uri="{FF2B5EF4-FFF2-40B4-BE49-F238E27FC236}">
                    <a16:creationId xmlns:a16="http://schemas.microsoft.com/office/drawing/2014/main" id="{987488D9-EA6C-4AAA-8909-026A8EDF9D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Table 67">
                <a:extLst>
                  <a:ext uri="{FF2B5EF4-FFF2-40B4-BE49-F238E27FC236}">
                    <a16:creationId xmlns:a16="http://schemas.microsoft.com/office/drawing/2014/main" id="{987488D9-EA6C-4AAA-8909-026A8EDF9D5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3509" t="-109333" r="-183157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9333" r="-170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9333" r="-160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07018" t="-109333" r="-152807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8276" t="-109333" r="-14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98276" t="-109333" r="-13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98276" t="-109333" r="-12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12281" t="-109333" r="-112280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667" t="-109333" r="-5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41667" t="-109333" r="-4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0000" t="-109333" r="-4033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90000" t="-109333" r="-29888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24138" t="-109333" r="-2091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86667" t="-109333" r="-1022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227586" t="-109333" r="-5747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18D3EC2-0D29-4403-814E-A2730FFB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11629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449669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70314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11629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449669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267741245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773298246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120711310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463614294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722383778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286285518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5855067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23160931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1382446569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901182320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95890" t="-109333" r="-119315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8276" t="-109333" r="-14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98276" t="-109333" r="-13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98276" t="-109333" r="-120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12281" t="-109333" r="-112280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667" t="-109333" r="-5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41667" t="-109333" r="-46666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0000" t="-109333" r="-4033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90000" t="-109333" r="-29888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24138" t="-109333" r="-2091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86667" t="-109333" r="-1022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732526" y="13018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14B9A-571A-4430-A0F0-E28202D7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38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5833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35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670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6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519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1912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783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1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398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126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519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519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126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204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067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519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20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355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7974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310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161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602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0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364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39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001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204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9974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681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505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505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772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287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372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743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228942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228942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8230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8511" t="-109333" r="-9787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33333" t="-109333" r="-5747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519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727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4846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130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732526" y="130001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12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587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408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71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220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31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17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113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63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182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663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3833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38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49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66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37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662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891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59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73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384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27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315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79789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79789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9333" r="-12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01724" t="-109333" r="-11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05263" t="-109333" r="-10701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9333" r="-95172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41667" t="-109333" r="-4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41667" t="-109333" r="-3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476404" t="-109333" r="-30449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570000" t="-109333" r="-201111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685227" t="-109333" r="-10568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776404" t="-109333" r="-4494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D1F42-9C74-4F6E-BE16-EEC5F98D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431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5833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35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670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696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519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1912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783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1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398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126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519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519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126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204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067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519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204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355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7974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310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161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602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0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364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398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001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204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9974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681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505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505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772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287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372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743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508333" r="-103704" b="-11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010000" r="-103704" b="-6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18411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18411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8342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30851" t="-109333" r="-968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49425" t="-109333" r="-4598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519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727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4846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130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682376" y="166562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12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587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408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71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220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31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17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113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63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182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663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3833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38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49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66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37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662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891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59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730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3845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27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315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15723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15723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9333" r="-12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01724" t="-109333" r="-115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05263" t="-109333" r="-107017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9333" r="-95172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41667" t="-109333" r="-4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41667" t="-109333" r="-375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476404" t="-109333" r="-304494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570000" t="-109333" r="-201111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685227" t="-109333" r="-10568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776404" t="-109333" r="-4494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F484-90C6-483F-9D19-DE31F681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9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149285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7">
                <a:extLst>
                  <a:ext uri="{FF2B5EF4-FFF2-40B4-BE49-F238E27FC236}">
                    <a16:creationId xmlns:a16="http://schemas.microsoft.com/office/drawing/2014/main" id="{B57BDB49-DE85-468C-9A26-A7DFEF9AE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87399" y="5126072"/>
              <a:ext cx="149285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1886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  <a:gridCol w="569412">
                      <a:extLst>
                        <a:ext uri="{9D8B030D-6E8A-4147-A177-3AD203B41FA5}">
                          <a16:colId xmlns:a16="http://schemas.microsoft.com/office/drawing/2014/main" val="3634141902"/>
                        </a:ext>
                      </a:extLst>
                    </a:gridCol>
                    <a:gridCol w="531554">
                      <a:extLst>
                        <a:ext uri="{9D8B030D-6E8A-4147-A177-3AD203B41FA5}">
                          <a16:colId xmlns:a16="http://schemas.microsoft.com/office/drawing/2014/main" val="184941818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0968" t="-109333" r="-9892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780913" y="256371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70057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70057" y="5124189"/>
              <a:ext cx="474207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574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351574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2738">
                      <a:extLst>
                        <a:ext uri="{9D8B030D-6E8A-4147-A177-3AD203B41FA5}">
                          <a16:colId xmlns:a16="http://schemas.microsoft.com/office/drawing/2014/main" val="3994739264"/>
                        </a:ext>
                      </a:extLst>
                    </a:gridCol>
                    <a:gridCol w="584276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45325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3389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4421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9333" r="-125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101724" t="-109333" r="-115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205263" t="-109333" r="-107017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9333" r="-95172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341667" t="-109333" r="-375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476404" t="-109333" r="-30449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570000" t="-109333" r="-20111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685227" t="-109333" r="-10568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4"/>
                          <a:stretch>
                            <a:fillRect l="-776404" t="-109333" r="-449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E0A8C-FD52-46DD-9D10-D90B53E1C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9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08333" r="-103704" b="-9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/>
        </p:nvGraphicFramePr>
        <p:xfrm>
          <a:off x="1587399" y="5126072"/>
          <a:ext cx="123248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36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780913" y="256371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42029" t="-109333" r="-103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38571" t="-109333" r="-9185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782CA-9289-48D2-8B52-68233AD1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23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/>
        </p:nvGraphicFramePr>
        <p:xfrm>
          <a:off x="1903088" y="5126072"/>
          <a:ext cx="9089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891414" y="261954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485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424310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42029" t="-109333" r="-103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3FEC0-5FD1-484F-A745-4DEC6C47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49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/>
        </p:nvGraphicFramePr>
        <p:xfrm>
          <a:off x="1903088" y="5126072"/>
          <a:ext cx="9089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143">
                  <a:extLst>
                    <a:ext uri="{9D8B030D-6E8A-4147-A177-3AD203B41FA5}">
                      <a16:colId xmlns:a16="http://schemas.microsoft.com/office/drawing/2014/main" val="3634141902"/>
                    </a:ext>
                  </a:extLst>
                </a:gridCol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891414" y="26375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38571" t="-109333" r="-9185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965CD-F0A9-478A-A78F-7215C7AB6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5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</a:t>
            </a:r>
            <a:r>
              <a:rPr lang="en-US" dirty="0">
                <a:solidFill>
                  <a:schemeClr val="accent2"/>
                </a:solidFill>
              </a:rPr>
              <a:t> –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Paths</a:t>
            </a:r>
            <a:r>
              <a:rPr lang="en-US" dirty="0">
                <a:solidFill>
                  <a:schemeClr val="accent2"/>
                </a:solidFill>
              </a:rPr>
              <a:t> - Reminder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 dirty="0"/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 dirty="0"/>
                  <a:t> un drum este un set de noduri</a:t>
                </a:r>
                <a14:m>
                  <m:oMath xmlns:m="http://schemas.openxmlformats.org/officeDocument/2006/math">
                    <m:r>
                      <a:rPr lang="ro-RO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 dirty="0"/>
              </a:p>
              <a:p>
                <a:endParaRPr lang="en-US" sz="2800" dirty="0"/>
              </a:p>
              <a:p>
                <a:r>
                  <a:rPr lang="en-US" sz="2800" dirty="0" err="1"/>
                  <a:t>Lungimea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unui</a:t>
                </a:r>
                <a:r>
                  <a:rPr lang="en-US" sz="2800" dirty="0"/>
                  <a:t> drum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AD9FD68-EFC4-4369-B517-60D7B232E1AC}"/>
              </a:ext>
            </a:extLst>
          </p:cNvPr>
          <p:cNvSpPr/>
          <p:nvPr/>
        </p:nvSpPr>
        <p:spPr bwMode="auto">
          <a:xfrm>
            <a:off x="7746774" y="40816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614E29-0774-484A-8670-506860CA031A}"/>
              </a:ext>
            </a:extLst>
          </p:cNvPr>
          <p:cNvSpPr/>
          <p:nvPr/>
        </p:nvSpPr>
        <p:spPr bwMode="auto">
          <a:xfrm>
            <a:off x="6814118" y="540691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6014F1-00B1-430F-9BC1-7C97689E4EAF}"/>
              </a:ext>
            </a:extLst>
          </p:cNvPr>
          <p:cNvSpPr/>
          <p:nvPr/>
        </p:nvSpPr>
        <p:spPr bwMode="auto">
          <a:xfrm>
            <a:off x="8240486" y="51600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E3A2DF-49D2-4A7E-BF5B-25F17673FDD7}"/>
              </a:ext>
            </a:extLst>
          </p:cNvPr>
          <p:cNvSpPr/>
          <p:nvPr/>
        </p:nvSpPr>
        <p:spPr bwMode="auto">
          <a:xfrm>
            <a:off x="6709286" y="45103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584004-AC6D-4C57-86A9-D10E62059A0D}"/>
              </a:ext>
            </a:extLst>
          </p:cNvPr>
          <p:cNvSpPr/>
          <p:nvPr/>
        </p:nvSpPr>
        <p:spPr bwMode="auto">
          <a:xfrm>
            <a:off x="5387750" y="49132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D08843-DF44-4D33-B07B-4AA00DC87787}"/>
              </a:ext>
            </a:extLst>
          </p:cNvPr>
          <p:cNvSpPr/>
          <p:nvPr/>
        </p:nvSpPr>
        <p:spPr bwMode="auto">
          <a:xfrm>
            <a:off x="4609931" y="5572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ED982D-33AC-41CA-82F9-C40ADB551B82}"/>
              </a:ext>
            </a:extLst>
          </p:cNvPr>
          <p:cNvSpPr/>
          <p:nvPr/>
        </p:nvSpPr>
        <p:spPr bwMode="auto">
          <a:xfrm>
            <a:off x="3778023" y="48139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DFCF5-5E6C-4EB5-A9E1-5E79BD59E2DC}"/>
              </a:ext>
            </a:extLst>
          </p:cNvPr>
          <p:cNvSpPr/>
          <p:nvPr/>
        </p:nvSpPr>
        <p:spPr bwMode="auto">
          <a:xfrm>
            <a:off x="3052056" y="57339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11634-E3C9-45A4-800F-692BA389C3C9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3473467" y="523533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2B0660-DE7E-4DF4-98BB-165490A14EDF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3545769" y="5819266"/>
            <a:ext cx="1064163" cy="1615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E29AA8-44B8-477A-BD00-22B4AA641989}"/>
              </a:ext>
            </a:extLst>
          </p:cNvPr>
          <p:cNvCxnSpPr>
            <a:cxnSpLocks/>
            <a:stCxn id="11" idx="6"/>
          </p:cNvCxnSpPr>
          <p:nvPr/>
        </p:nvCxnSpPr>
        <p:spPr bwMode="auto">
          <a:xfrm>
            <a:off x="5103643" y="5819265"/>
            <a:ext cx="848406" cy="2468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DBC1B2-839C-4F75-916B-D7EA48BF5483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4199433" y="523533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5D7043-DDEB-4CCD-93F9-C40F5797CEE0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 flipV="1">
            <a:off x="6445762" y="5828323"/>
            <a:ext cx="440659" cy="23779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B0AB95-573E-4E8B-8148-F1D975286983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6956142" y="5004026"/>
            <a:ext cx="104832" cy="40288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AAAC7F-E7D5-41AE-A05D-02F27D977B6A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7130696" y="4328546"/>
            <a:ext cx="616078" cy="25407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65940E-4FFA-4E0F-AB00-2FB7F40A1B4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7202998" y="4757170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449E21-6758-4611-970F-2DDCFBE8B297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7307830" y="5406912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356240-BC1C-4196-B5A9-ADF6789C74CD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8168184" y="4503100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99609C7-1FD1-48B9-9AF3-A8529FD0C5D6}"/>
              </a:ext>
            </a:extLst>
          </p:cNvPr>
          <p:cNvSpPr/>
          <p:nvPr/>
        </p:nvSpPr>
        <p:spPr bwMode="auto">
          <a:xfrm>
            <a:off x="5952049" y="58192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5076-EA80-4A59-B8BA-9AB22E09F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55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210000" r="-103704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510000" r="-10370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7" name="Table 67">
            <a:extLst>
              <a:ext uri="{FF2B5EF4-FFF2-40B4-BE49-F238E27FC236}">
                <a16:creationId xmlns:a16="http://schemas.microsoft.com/office/drawing/2014/main" id="{B57BDB49-DE85-468C-9A26-A7DFEF9AE5B8}"/>
              </a:ext>
            </a:extLst>
          </p:cNvPr>
          <p:cNvGraphicFramePr>
            <a:graphicFrameLocks noGrp="1"/>
          </p:cNvGraphicFramePr>
          <p:nvPr/>
        </p:nvGraphicFramePr>
        <p:xfrm>
          <a:off x="2207890" y="5126072"/>
          <a:ext cx="601801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01">
                  <a:extLst>
                    <a:ext uri="{9D8B030D-6E8A-4147-A177-3AD203B41FA5}">
                      <a16:colId xmlns:a16="http://schemas.microsoft.com/office/drawing/2014/main" val="1849418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226238" y="238544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9977" y="5126628"/>
              <a:ext cx="5325001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7510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44285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24543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4631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5314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66057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590291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38571" t="-109333" r="-91857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4658" t="-109333" r="-78082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3333" t="-109333" r="-660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690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9690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1121" t="-109333" r="-18130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634" t="-109333" r="-10860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3093" t="-109333" r="-4124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0EF90-A3BB-4D95-8E3D-C3FE15B1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37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688881" y="345203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BCD6125D-73EF-4F3B-B939-AF49480D09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79915" y="5126628"/>
              <a:ext cx="556506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586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68822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43682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66436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7781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6143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433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82588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91576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1690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BCD6125D-73EF-4F3B-B939-AF49480D09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79915" y="5126628"/>
              <a:ext cx="556506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586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68822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443682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466436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47781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61432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433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682588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591576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16903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39726" t="-109333" r="-91917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26316" t="-109333" r="-7828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10127" t="-109333" r="-65316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9010" t="-109333" r="-41089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9175" t="-109333" r="-10824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FD83C-A924-478C-AF29-C11202129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98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795082" r="-103704" b="-8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910000" r="-103704" b="-7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110000" r="-103704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5688881" y="345203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66868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592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74289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5570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862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46997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66868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592">
                      <a:extLst>
                        <a:ext uri="{9D8B030D-6E8A-4147-A177-3AD203B41FA5}">
                          <a16:colId xmlns:a16="http://schemas.microsoft.com/office/drawing/2014/main" val="3241564031"/>
                        </a:ext>
                      </a:extLst>
                    </a:gridCol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742892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55708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618620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469973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76667" t="-109333" r="-76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05495" t="-109333" r="-423077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40196" t="-109333" r="-27745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48052" t="-109333" r="-267532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37374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804854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F71B2-BED0-4A2E-AF4C-739C3C2C3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8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550546" y="241407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6667" t="-109333" r="-76333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90722" t="-109333" r="-409278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43689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10F47-CB8F-4053-B022-CF1C3145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62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310000" r="-10370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550546" y="239602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5285096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0868">
                      <a:extLst>
                        <a:ext uri="{9D8B030D-6E8A-4147-A177-3AD203B41FA5}">
                          <a16:colId xmlns:a16="http://schemas.microsoft.com/office/drawing/2014/main" val="2533311253"/>
                        </a:ext>
                      </a:extLst>
                    </a:gridCol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64423" t="-109333" r="-475000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73737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743689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EB972-2460-4452-857B-45D16473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22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829892" y="314476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70476" t="-109333" r="-470476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77778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51456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B75C6-B7B9-41A0-93FF-874E5960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7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1410000" r="-103704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829892" y="314476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70422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7990">
                      <a:extLst>
                        <a:ext uri="{9D8B030D-6E8A-4147-A177-3AD203B41FA5}">
                          <a16:colId xmlns:a16="http://schemas.microsoft.com/office/drawing/2014/main" val="3791869160"/>
                        </a:ext>
                      </a:extLst>
                    </a:gridCol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95833" t="-109333" r="-4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77778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651456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E5DC4-72B4-4D8F-8B72-084E4ACA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850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1465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298809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25177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193977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88462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24163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46344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14436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88469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09880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2182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0056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35846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2175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0833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15387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0219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2521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52875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79467" y="287693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86765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22927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45381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198115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54059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22927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26324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67755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26323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75469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19525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75469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1827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69783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39093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25177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44971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0477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09879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373179" y="311296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799522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59909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75028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1161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1343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2580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0760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23883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69971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88870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2289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54104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47951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0923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76683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0057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0075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19465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62987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83054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05916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05183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47051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2083" t="-109333" r="-4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86869" t="-109333" r="-108081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64078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4D89A-1F5F-44F5-BA8A-2A9FED6E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43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380528" y="311296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4156238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8065">
                      <a:extLst>
                        <a:ext uri="{9D8B030D-6E8A-4147-A177-3AD203B41FA5}">
                          <a16:colId xmlns:a16="http://schemas.microsoft.com/office/drawing/2014/main" val="2535489233"/>
                        </a:ext>
                      </a:extLst>
                    </a:gridCol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2083" t="-109333" r="-4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98969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564078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D9ADF-F70A-48C9-9B02-B1DBBCC2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2719560" y="160251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361817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3618173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4509">
                      <a:extLst>
                        <a:ext uri="{9D8B030D-6E8A-4147-A177-3AD203B41FA5}">
                          <a16:colId xmlns:a16="http://schemas.microsoft.com/office/drawing/2014/main" val="79432888"/>
                        </a:ext>
                      </a:extLst>
                    </a:gridCol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8247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8247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478641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86A65-43CA-4D20-8C7F-69B3A74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0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E3D5-DFC5-4589-8A33-1A61D519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Aplica</a:t>
            </a:r>
            <a:r>
              <a:rPr lang="ro-RO" dirty="0">
                <a:solidFill>
                  <a:schemeClr val="accent2"/>
                </a:solidFill>
              </a:rPr>
              <a:t>ții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CA4-8B30-4572-9F5C-9F4940F1E8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sz="3200" dirty="0"/>
              <a:t>Trafic rutier, hărți GPS, hărți în jocuri.</a:t>
            </a:r>
          </a:p>
          <a:p>
            <a:endParaRPr lang="ro-RO" sz="3200" dirty="0"/>
          </a:p>
          <a:p>
            <a:r>
              <a:rPr lang="ro-RO" sz="3200" dirty="0"/>
              <a:t>Drum minim în rețea în funcție nu de lungimea fizică dar în funcție de latență sau număr de hop-uri.</a:t>
            </a:r>
          </a:p>
          <a:p>
            <a:endParaRPr lang="ro-RO" sz="3200" dirty="0"/>
          </a:p>
          <a:p>
            <a:r>
              <a:rPr lang="ro-RO" sz="3200" dirty="0"/>
              <a:t>Proiectare hardware, căi circuite electrice; VLSI.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59EE0-26D1-4E69-9023-AFC126D7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90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7829892" y="151216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298366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298366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9">
                      <a:extLst>
                        <a:ext uri="{9D8B030D-6E8A-4147-A177-3AD203B41FA5}">
                          <a16:colId xmlns:a16="http://schemas.microsoft.com/office/drawing/2014/main" val="2171917623"/>
                        </a:ext>
                      </a:extLst>
                    </a:gridCol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109333" r="-4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2083" t="-109333" r="-314583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77670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73424-7185-4C4F-8EBA-ADE01DDB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3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3387826" y="409761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239583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2395835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87828">
                      <a:extLst>
                        <a:ext uri="{9D8B030D-6E8A-4147-A177-3AD203B41FA5}">
                          <a16:colId xmlns:a16="http://schemas.microsoft.com/office/drawing/2014/main" val="3216794004"/>
                        </a:ext>
                      </a:extLst>
                    </a:gridCol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31" t="-109333" r="-31030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83495" t="-109333" r="-388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CACEB-61BC-4609-8EFB-0D83AAA1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83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957050" y="423960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180800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1808007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7027">
                      <a:extLst>
                        <a:ext uri="{9D8B030D-6E8A-4147-A177-3AD203B41FA5}">
                          <a16:colId xmlns:a16="http://schemas.microsoft.com/office/drawing/2014/main" val="2075297865"/>
                        </a:ext>
                      </a:extLst>
                    </a:gridCol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87500" t="-109333" r="-3846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CD3E-355E-4D7D-939E-144ADBAF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18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2011080" y="257053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123098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2" y="5126628"/>
              <a:ext cx="1230980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2591">
                      <a:extLst>
                        <a:ext uri="{9D8B030D-6E8A-4147-A177-3AD203B41FA5}">
                          <a16:colId xmlns:a16="http://schemas.microsoft.com/office/drawing/2014/main" val="3747159590"/>
                        </a:ext>
                      </a:extLst>
                    </a:gridCol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96154" t="-109333" r="-3846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25B66-5280-4DB3-BCD7-3B48B9FE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85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6021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3858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8884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2707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2101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8021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2173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4177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4314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27076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27075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4314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73931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82555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307075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53931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85441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81629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9498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9034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9790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9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4553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558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30189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73931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601630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88702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66942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66941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39606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44761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95610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19315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307074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79153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50350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63186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6141770" y="42317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330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606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9596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390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5409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449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30366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91301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5827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20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28514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402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404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8687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5855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11566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88510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910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60779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191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4033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8463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2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62838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F897655-DD18-4E03-B632-D37872BA6F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59683" y="5126628"/>
              <a:ext cx="628389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8389">
                      <a:extLst>
                        <a:ext uri="{9D8B030D-6E8A-4147-A177-3AD203B41FA5}">
                          <a16:colId xmlns:a16="http://schemas.microsoft.com/office/drawing/2014/main" val="7988315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83400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962" t="-109333" r="-3846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283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14A39-B49F-4840-BBFF-F9AE46B7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80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6238814" y="104216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5306158" y="236738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6732526" y="212053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5201326" y="147079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4395811" y="240902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3831512" y="1502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053693" y="216216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2221785" y="140368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1495818" y="23237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1917229" y="18250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1989531" y="24090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3547405" y="24090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2643195" y="18250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4889524" y="2655878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5448182" y="1964502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5622736" y="1289022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5727568" y="1535878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5799870" y="2367388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6660224" y="1463576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2886816" y="287693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2894114" y="388544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7330276" y="2879851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5652730" y="397469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5205464" y="322747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4461408" y="393781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7330276" y="1283845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3133673" y="2655878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3475104" y="2583577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3133672" y="3370649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4882818" y="3648889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5626874" y="3648888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4882818" y="4221553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5699176" y="3126708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7577132" y="1777557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6146442" y="3301262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22206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2481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4">
                <a:extLst>
                  <a:ext uri="{FF2B5EF4-FFF2-40B4-BE49-F238E27FC236}">
                    <a16:creationId xmlns:a16="http://schemas.microsoft.com/office/drawing/2014/main" id="{09AFEAE2-A08E-40B3-BB2F-BD11041405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682282" y="329015"/>
              <a:ext cx="1970268" cy="6217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333" r="-3704" b="-16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498717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608333" r="-103704" b="-10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32222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137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59802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90516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51977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8344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7773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6326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369931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30554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b="1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018766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6732526" y="1289021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5452320" y="2861100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3387826" y="4132297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1917228" y="2745133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507BE37-613B-405F-8B09-061A5C2B2E47}"/>
              </a:ext>
            </a:extLst>
          </p:cNvPr>
          <p:cNvCxnSpPr>
            <a:cxnSpLocks/>
          </p:cNvCxnSpPr>
          <p:nvPr/>
        </p:nvCxnSpPr>
        <p:spPr bwMode="auto">
          <a:xfrm>
            <a:off x="4345195" y="175274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6806871" y="14150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6367258" y="16425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5682377" y="157791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5398510" y="102095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5018692" y="193603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5909929" y="242694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7398109" y="228561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6031232" y="28949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5277320" y="284022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6696219" y="360211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5249638" y="3610461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5061453" y="42221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2155300" y="202244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3038272" y="256882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2984032" y="334050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3547406" y="40976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3907424" y="2970457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4626814" y="347296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4670336" y="25897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3690403" y="2101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2013265" y="332228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2612532" y="15665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1654400" y="1706987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B6CCD-54C4-4A97-8086-742E40D7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84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8BDA3-6199-490E-82AD-022F62CF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2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83731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Care </a:t>
            </a:r>
            <a:r>
              <a:rPr lang="en-US" dirty="0" err="1">
                <a:solidFill>
                  <a:schemeClr val="accent2"/>
                </a:solidFill>
              </a:rPr>
              <a:t>este</a:t>
            </a:r>
            <a:r>
              <a:rPr lang="en-US" dirty="0">
                <a:solidFill>
                  <a:schemeClr val="accent2"/>
                </a:solidFill>
              </a:rPr>
              <a:t> drum minim 1-&gt;4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54109D-8EED-4DD3-9383-E52C5BC2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28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76235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Care </a:t>
            </a:r>
            <a:r>
              <a:rPr lang="en-US" dirty="0" err="1">
                <a:solidFill>
                  <a:schemeClr val="accent2"/>
                </a:solidFill>
              </a:rPr>
              <a:t>este</a:t>
            </a:r>
            <a:r>
              <a:rPr lang="en-US" dirty="0">
                <a:solidFill>
                  <a:schemeClr val="accent2"/>
                </a:solidFill>
              </a:rPr>
              <a:t> drum minim 1-&gt;4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346124-60D6-4086-8EEA-87A9C25F8C11}"/>
              </a:ext>
            </a:extLst>
          </p:cNvPr>
          <p:cNvSpPr txBox="1"/>
          <p:nvPr/>
        </p:nvSpPr>
        <p:spPr>
          <a:xfrm>
            <a:off x="2531811" y="5163839"/>
            <a:ext cx="668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(</a:t>
            </a:r>
            <a:r>
              <a:rPr lang="en-US" sz="3600" dirty="0"/>
              <a:t>1,2,3,4</a:t>
            </a:r>
            <a:r>
              <a:rPr lang="ro-RO" sz="3600" dirty="0"/>
              <a:t>)</a:t>
            </a:r>
            <a:r>
              <a:rPr lang="en-US" sz="3600" dirty="0"/>
              <a:t> cu </a:t>
            </a:r>
            <a:r>
              <a:rPr lang="en-US" sz="3600" dirty="0" err="1"/>
              <a:t>costul</a:t>
            </a:r>
            <a:r>
              <a:rPr lang="en-US" sz="3600" dirty="0"/>
              <a:t> 3+(-9)+1 = -5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A1E0-9648-4E6D-952C-84ABFA32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88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205263" r="-103704" b="-2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309333" r="-103704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4" y="5112829"/>
              <a:ext cx="2376372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4" y="5112829"/>
              <a:ext cx="2376372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53446699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101020" t="-113684" r="-203061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3093" t="-113684" r="-105155" b="-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684" r="-4082" b="-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96EF7-3867-4A0A-9807-367393F23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29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C17B733-5673-45DC-9C8F-A7C5D7BA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307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5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5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1020" t="-113684" r="-4082" b="-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E9914D-DA99-4C80-8F09-7C9073B00C7E}"/>
              </a:ext>
            </a:extLst>
          </p:cNvPr>
          <p:cNvCxnSpPr>
            <a:cxnSpLocks/>
          </p:cNvCxnSpPr>
          <p:nvPr/>
        </p:nvCxnSpPr>
        <p:spPr bwMode="auto">
          <a:xfrm>
            <a:off x="4712494" y="259444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DA349-DB0C-435E-BE7F-32488332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02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100926" t="-409333" r="-103704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5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67">
                <a:extLst>
                  <a:ext uri="{FF2B5EF4-FFF2-40B4-BE49-F238E27FC236}">
                    <a16:creationId xmlns:a16="http://schemas.microsoft.com/office/drawing/2014/main" id="{BCA91749-381F-48EF-B7AF-5FC6895F01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515635" y="5112829"/>
              <a:ext cx="1782279" cy="1158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4093">
                      <a:extLst>
                        <a:ext uri="{9D8B030D-6E8A-4147-A177-3AD203B41FA5}">
                          <a16:colId xmlns:a16="http://schemas.microsoft.com/office/drawing/2014/main" val="3810253288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34062194"/>
                        </a:ext>
                      </a:extLst>
                    </a:gridCol>
                    <a:gridCol w="594093">
                      <a:extLst>
                        <a:ext uri="{9D8B030D-6E8A-4147-A177-3AD203B41FA5}">
                          <a16:colId xmlns:a16="http://schemas.microsoft.com/office/drawing/2014/main" val="42785923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7193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3"/>
                          <a:stretch>
                            <a:fillRect l="-201020" t="-113684" r="-4082" b="-3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737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4712494" y="259444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E37DB-87EE-40D6-A960-5B8B9961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7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/>
        </p:nvGraphicFramePr>
        <p:xfrm>
          <a:off x="3515634" y="5112829"/>
          <a:ext cx="118818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4234062194"/>
                    </a:ext>
                  </a:extLst>
                </a:gridCol>
                <a:gridCol w="594093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5206206" y="370490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5652D-CA01-46AC-8788-A1C5B761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51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7" name="Table 67">
            <a:extLst>
              <a:ext uri="{FF2B5EF4-FFF2-40B4-BE49-F238E27FC236}">
                <a16:creationId xmlns:a16="http://schemas.microsoft.com/office/drawing/2014/main" id="{BCA91749-381F-48EF-B7AF-5FC6895F01BC}"/>
              </a:ext>
            </a:extLst>
          </p:cNvPr>
          <p:cNvGraphicFramePr>
            <a:graphicFrameLocks noGrp="1"/>
          </p:cNvGraphicFramePr>
          <p:nvPr/>
        </p:nvGraphicFramePr>
        <p:xfrm>
          <a:off x="3515635" y="5112829"/>
          <a:ext cx="59409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93">
                  <a:extLst>
                    <a:ext uri="{9D8B030D-6E8A-4147-A177-3AD203B41FA5}">
                      <a16:colId xmlns:a16="http://schemas.microsoft.com/office/drawing/2014/main" val="427859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9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3740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3797372" y="392271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94DED-C779-46EE-B5BA-85233D7F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82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FA61DD-D4E2-428A-827C-82981D6D7537}"/>
              </a:ext>
            </a:extLst>
          </p:cNvPr>
          <p:cNvCxnSpPr>
            <a:cxnSpLocks/>
          </p:cNvCxnSpPr>
          <p:nvPr/>
        </p:nvCxnSpPr>
        <p:spPr bwMode="auto">
          <a:xfrm>
            <a:off x="6385718" y="367585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67DF5-6C5C-4CEA-A17F-A07EDD62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45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. </a:t>
            </a:r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nu </a:t>
            </a:r>
            <a:r>
              <a:rPr lang="en-US" dirty="0" err="1">
                <a:solidFill>
                  <a:schemeClr val="accent2"/>
                </a:solidFill>
              </a:rPr>
              <a:t>muchii</a:t>
            </a:r>
            <a:r>
              <a:rPr lang="en-US" dirty="0">
                <a:solidFill>
                  <a:schemeClr val="accent2"/>
                </a:solidFill>
              </a:rPr>
              <a:t> negative?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4218782" y="235063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3286126" y="367585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4712494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 bwMode="auto">
          <a:xfrm flipH="1">
            <a:off x="3532982" y="2597490"/>
            <a:ext cx="685800" cy="10783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3779838" y="3675856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4640192" y="2772044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4684522" y="273688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3889897" y="373540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-9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3257849" y="268870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76D4FD6-5137-45D5-B49D-58E1EE7C74A5}"/>
              </a:ext>
            </a:extLst>
          </p:cNvPr>
          <p:cNvSpPr/>
          <p:nvPr/>
        </p:nvSpPr>
        <p:spPr bwMode="auto">
          <a:xfrm>
            <a:off x="5892006" y="342900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11C2393-BDB5-4263-9E57-7096ECE32D2F}"/>
              </a:ext>
            </a:extLst>
          </p:cNvPr>
          <p:cNvSpPr/>
          <p:nvPr/>
        </p:nvSpPr>
        <p:spPr>
          <a:xfrm>
            <a:off x="5278509" y="379928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37BC81-91B7-424E-B6CC-D9D75C928486}"/>
              </a:ext>
            </a:extLst>
          </p:cNvPr>
          <p:cNvCxnSpPr>
            <a:cxnSpLocks/>
            <a:stCxn id="10" idx="6"/>
            <a:endCxn id="73" idx="2"/>
          </p:cNvCxnSpPr>
          <p:nvPr/>
        </p:nvCxnSpPr>
        <p:spPr bwMode="auto">
          <a:xfrm>
            <a:off x="5206206" y="3675856"/>
            <a:ext cx="685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34240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34240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4">
                <a:extLst>
                  <a:ext uri="{FF2B5EF4-FFF2-40B4-BE49-F238E27FC236}">
                    <a16:creationId xmlns:a16="http://schemas.microsoft.com/office/drawing/2014/main" id="{9C6B5EE8-AF3F-4063-A4A6-19D0F0356A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0740" y="2674821"/>
              <a:ext cx="197026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6756">
                      <a:extLst>
                        <a:ext uri="{9D8B030D-6E8A-4147-A177-3AD203B41FA5}">
                          <a16:colId xmlns:a16="http://schemas.microsoft.com/office/drawing/2014/main" val="3877305386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3602576792"/>
                        </a:ext>
                      </a:extLst>
                    </a:gridCol>
                    <a:gridCol w="656756">
                      <a:extLst>
                        <a:ext uri="{9D8B030D-6E8A-4147-A177-3AD203B41FA5}">
                          <a16:colId xmlns:a16="http://schemas.microsoft.com/office/drawing/2014/main" val="27431993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#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>
                        <a:blipFill>
                          <a:blip r:embed="rId2"/>
                          <a:stretch>
                            <a:fillRect l="-200926" t="-8000" r="-370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80713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88751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97913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-6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17418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1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204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09DEC04-5164-45C8-87F5-6650414772AF}"/>
              </a:ext>
            </a:extLst>
          </p:cNvPr>
          <p:cNvSpPr txBox="1"/>
          <p:nvPr/>
        </p:nvSpPr>
        <p:spPr>
          <a:xfrm>
            <a:off x="2090319" y="5469167"/>
            <a:ext cx="853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Dar </a:t>
            </a:r>
            <a:r>
              <a:rPr lang="ro-RO" sz="3600" dirty="0"/>
              <a:t>știm (</a:t>
            </a:r>
            <a:r>
              <a:rPr lang="en-US" sz="3600" dirty="0"/>
              <a:t>1,2,3,4</a:t>
            </a:r>
            <a:r>
              <a:rPr lang="ro-RO" sz="3600" dirty="0"/>
              <a:t>)</a:t>
            </a:r>
            <a:r>
              <a:rPr lang="en-US" sz="3600" dirty="0"/>
              <a:t> cu </a:t>
            </a:r>
            <a:r>
              <a:rPr lang="en-US" sz="3600" dirty="0" err="1"/>
              <a:t>costul</a:t>
            </a:r>
            <a:r>
              <a:rPr lang="en-US" sz="3600" dirty="0"/>
              <a:t> 3+(-9)+1 = -5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628EA4-2648-4723-B6F8-B978CE2E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5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</a:t>
            </a:r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Demonstrație corectitudine 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Teoremă: Pentru un graf cu muchii pozitive la final vom avea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Demonstra</a:t>
                </a:r>
                <a:r>
                  <a:rPr lang="ro-RO" dirty="0"/>
                  <a:t>ție:</a:t>
                </a:r>
              </a:p>
              <a:p>
                <a:pPr marL="876300" lvl="1" indent="-342900"/>
                <a:r>
                  <a:rPr lang="ro-RO" dirty="0"/>
                  <a:t>Invariant de buclă: La începutul fiecărei iterații nodurile extrase au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533400" lvl="1" indent="0">
                  <a:buNone/>
                </a:pP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dirty="0"/>
                  <a:t>.</a:t>
                </a:r>
              </a:p>
              <a:p>
                <a:pPr marL="876300" lvl="1" indent="-342900"/>
                <a:r>
                  <a:rPr lang="ro-RO" dirty="0"/>
                  <a:t>Este suficient să arătăm că la extragere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o-RO" dirty="0"/>
                  <a:t>, toate momentele de după sunt confirmate de limita superioară a estimării.</a:t>
                </a:r>
              </a:p>
              <a:p>
                <a:pPr marL="342900" indent="-342900"/>
                <a:r>
                  <a:rPr lang="ro-RO" dirty="0"/>
                  <a:t>Inițial: nu este nici un nod extras, invariantul este corect.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65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C23D9-629B-43FD-A9DE-716AF153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8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CD28-4340-4B33-A369-BAE1E5FF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</a:t>
            </a:r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Demonstrație corectitudine 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342900" indent="-342900"/>
                <a:r>
                  <a:rPr lang="ro-RO" dirty="0"/>
                  <a:t>La fiecare pas:</a:t>
                </a:r>
              </a:p>
              <a:p>
                <a:pPr marL="876300" lvl="1" indent="-342900"/>
                <a:r>
                  <a:rPr lang="ro-RO" dirty="0"/>
                  <a:t>Prin contradicție fie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primul </a:t>
                </a:r>
                <a:r>
                  <a:rPr lang="ro-RO" dirty="0"/>
                  <a:t>adăugat la S</a:t>
                </a:r>
              </a:p>
              <a:p>
                <a:pPr marL="876300" lvl="1" indent="-342900"/>
                <a:r>
                  <a:rPr lang="ro-RO" dirty="0"/>
                  <a:t>Fie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  <m:r>
                      <a:rPr lang="ro-RO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↝</m:t>
                    </m:r>
                    <m:r>
                      <a:rPr lang="ro-RO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876300" lvl="1" indent="-342900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deoarece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primul</a:t>
                </a:r>
              </a:p>
              <a:p>
                <a:pPr marL="876300" lvl="1" indent="-34290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876300" lvl="1" indent="-342900"/>
                <a:r>
                  <a:rPr lang="en-US" dirty="0"/>
                  <a:t>Dar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deoarece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ales </a:t>
                </a:r>
                <a:r>
                  <a:rPr lang="ro-RO" dirty="0"/>
                  <a:t>înainte de </a:t>
                </a:r>
                <a14:m>
                  <m:oMath xmlns:m="http://schemas.openxmlformats.org/officeDocument/2006/math">
                    <m:r>
                      <a:rPr lang="ro-RO" b="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o-RO" dirty="0"/>
              </a:p>
              <a:p>
                <a:pPr marL="533400" lvl="1" indent="0">
                  <a:buNone/>
                </a:pPr>
                <a:r>
                  <a:rPr lang="ro-RO" dirty="0"/>
                  <a:t>=</a:t>
                </a:r>
                <a:r>
                  <a:rPr lang="en-US" dirty="0"/>
                  <a:t>&gt;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ro-RO" dirty="0"/>
              </a:p>
              <a:p>
                <a:pPr marL="342900" indent="-342900"/>
                <a:r>
                  <a:rPr lang="ro-RO" dirty="0"/>
                  <a:t>Terminare: Toate nodurile sunt extrase</a:t>
                </a:r>
                <a:r>
                  <a:rPr lang="en-US" dirty="0"/>
                  <a:t>,</a:t>
                </a:r>
                <a:r>
                  <a:rPr lang="ro-RO" dirty="0"/>
                  <a:t> deci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o-RO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963B26-46E8-4E69-8B31-279971287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19238-5ECB-4620-B525-F1F14A41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17BC48-D116-45FA-8E9B-3B446CEBE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344090"/>
            <a:ext cx="3799901" cy="322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629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FBFE-BD5E-4037-9C8E-3FB900EA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7FB98A-C2D1-4C7A-9C6A-E5E28E1E4E0C}"/>
                  </a:ext>
                </a:extLst>
              </p:cNvPr>
              <p:cNvSpPr/>
              <p:nvPr/>
            </p:nvSpPr>
            <p:spPr>
              <a:xfrm>
                <a:off x="2182709" y="603944"/>
                <a:ext cx="10949668" cy="6063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dijsktrasAlgorithm(G, source) {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6F008A"/>
                    </a:solidFill>
                    <a:latin typeface="Consolas" panose="020B0609020204030204" pitchFamily="49" charset="0"/>
                  </a:rPr>
                  <a:t>|G.V|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= { INFINITY };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[source] = 0;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   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//O(|V|)</a:t>
                </a:r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push(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𝒊𝒏𝒔𝒆𝒓𝒕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endParaRPr lang="en-US" sz="20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(!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isEmpty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)) {    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//O(|V|)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= pop</a:t>
                </a:r>
                <a:r>
                  <a:rPr lang="ro-RO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_MIN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ro-RO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(neighbor of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 { 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//O(|</a:t>
                </a:r>
                <a:r>
                  <a:rPr lang="en-US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𝑳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𝒖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|)</a:t>
                </a:r>
                <a:endParaRPr lang="en-US" sz="2000" b="1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+ w(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neighbor) &lt;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[neighbor]) {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 = 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] + w(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neighbor);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   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prev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[neighbor] = </a:t>
                </a:r>
                <a:r>
                  <a:rPr lang="en-US" sz="20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	   update(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LIST, d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sz="20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//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𝒂𝒄𝒄𝒆𝒔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		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dist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, </a:t>
                </a:r>
                <a:r>
                  <a:rPr lang="en-US" sz="20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prev</a:t>
                </a:r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;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7FB98A-C2D1-4C7A-9C6A-E5E28E1E4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709" y="603944"/>
                <a:ext cx="10949668" cy="6063198"/>
              </a:xfrm>
              <a:prstGeom prst="rect">
                <a:avLst/>
              </a:prstGeom>
              <a:blipFill>
                <a:blip r:embed="rId2"/>
                <a:stretch>
                  <a:fillRect l="-557" t="-50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4D674-F935-4F39-B77B-F700C2D7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9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General</a:t>
            </a:r>
            <a:r>
              <a:rPr lang="ro-RO" dirty="0">
                <a:solidFill>
                  <a:schemeClr val="accent2"/>
                </a:solidFill>
              </a:rPr>
              <a:t>ă </a:t>
            </a:r>
            <a:r>
              <a:rPr lang="en-US" dirty="0" err="1">
                <a:solidFill>
                  <a:schemeClr val="accent2"/>
                </a:solidFill>
              </a:rPr>
              <a:t>Dijkstra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ro-RO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𝑖𝑛𝑠𝑒𝑟𝑡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o-RO" i="1">
                                      <a:latin typeface="Cambria Math"/>
                                      <a:ea typeface="Cambria Math"/>
                                    </a:rPr>
                                    <m:t>𝑎𝑐𝑐𝑒𝑠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o-RO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𝑖𝑛𝑠𝑒𝑟𝑡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o-RO" i="1">
                                  <a:latin typeface="Cambria Math"/>
                                  <a:ea typeface="Cambria Math"/>
                                </a:rPr>
                                <m:t>𝑚𝑖𝑛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ro-RO" i="1">
                              <a:latin typeface="Cambria Math"/>
                              <a:ea typeface="Cambria Math"/>
                            </a:rPr>
                            <m:t>𝑎𝑐𝑐𝑒𝑠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𝑢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600" b="1" i="1">
                              <a:latin typeface="Cambria Math"/>
                            </a:rPr>
                            <m:t>,</m:t>
                          </m:r>
                          <m:r>
                            <a:rPr lang="en-US" sz="36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600" b="1" i="1">
                          <a:latin typeface="Cambria Math"/>
                        </a:rPr>
                        <m:t>=</m:t>
                      </m:r>
                      <m:r>
                        <a:rPr lang="en-US" sz="36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6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6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6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6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6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2D5A-E10F-41F1-ABF3-C15FEED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9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1,2,3,5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=10+20+10=40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5B63EF1-DFC3-4A61-853B-181FD1F5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07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en-US" dirty="0">
                <a:solidFill>
                  <a:srgbClr val="00B050"/>
                </a:solidFill>
              </a:rPr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4400" b="1" i="1">
                          <a:latin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497B7-BA15-45AA-937A-0D6BD522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en-US" dirty="0">
                <a:solidFill>
                  <a:srgbClr val="00B050"/>
                </a:solidFill>
              </a:rPr>
              <a:t>list</a:t>
            </a:r>
            <a:r>
              <a:rPr lang="ro-RO" dirty="0">
                <a:solidFill>
                  <a:srgbClr val="00B050"/>
                </a:solidFill>
              </a:rPr>
              <a:t>ă înlănțuită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4400" b="1" i="1">
                          <a:latin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44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E1250-075B-4406-A23B-2F844D373379}"/>
                  </a:ext>
                </a:extLst>
              </p:cNvPr>
              <p:cNvSpPr txBox="1"/>
              <p:nvPr/>
            </p:nvSpPr>
            <p:spPr>
              <a:xfrm>
                <a:off x="7672265" y="3598224"/>
                <a:ext cx="26956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sz="2800" dirty="0"/>
                  <a:t> pentru graf </a:t>
                </a:r>
                <a:r>
                  <a:rPr lang="ro-RO" sz="2800" dirty="0" err="1"/>
                  <a:t>connex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6E1250-075B-4406-A23B-2F844D373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265" y="3598224"/>
                <a:ext cx="2695698" cy="1384995"/>
              </a:xfrm>
              <a:prstGeom prst="rect">
                <a:avLst/>
              </a:prstGeom>
              <a:blipFill>
                <a:blip r:embed="rId3"/>
                <a:stretch>
                  <a:fillRect l="-4751" b="-1145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B9120-E00F-43E1-AB4B-32C4A759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07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82190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ro-RO" dirty="0">
                <a:solidFill>
                  <a:schemeClr val="accent2"/>
                </a:solidFill>
              </a:rPr>
              <a:t>o </a:t>
            </a:r>
            <a:r>
              <a:rPr lang="ro-RO" dirty="0">
                <a:solidFill>
                  <a:srgbClr val="00B050"/>
                </a:solidFill>
              </a:rPr>
              <a:t>coadă priorități implementată cu vector 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C68F3-8638-4440-8D81-288BB505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42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ro-RO" dirty="0">
                <a:solidFill>
                  <a:schemeClr val="accent2"/>
                </a:solidFill>
              </a:rPr>
              <a:t>un </a:t>
            </a:r>
            <a:r>
              <a:rPr lang="ro-RO" dirty="0">
                <a:solidFill>
                  <a:srgbClr val="00B050"/>
                </a:solidFill>
              </a:rPr>
              <a:t>arbore binar 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4ED71-C6AF-46C1-9F66-CBFB2B85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00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82190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</a:t>
            </a:r>
            <a:br>
              <a:rPr lang="ro-RO" dirty="0"/>
            </a:br>
            <a:r>
              <a:rPr lang="ro-RO" dirty="0">
                <a:solidFill>
                  <a:srgbClr val="00B050"/>
                </a:solidFill>
              </a:rPr>
              <a:t>arbore binar </a:t>
            </a:r>
            <a:r>
              <a:rPr lang="ro-RO" dirty="0" err="1">
                <a:solidFill>
                  <a:schemeClr val="accent2"/>
                </a:solidFill>
              </a:rPr>
              <a:t>vs</a:t>
            </a:r>
            <a:r>
              <a:rPr lang="ro-RO" dirty="0">
                <a:solidFill>
                  <a:srgbClr val="00B050"/>
                </a:solidFill>
              </a:rPr>
              <a:t> vector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4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4400" b="1" i="1">
                            <a:latin typeface="Cambria Math"/>
                            <a:ea typeface="Cambria Math"/>
                          </a:rPr>
                          <m:t>𝑬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𝑽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  <m:r>
                          <a:rPr lang="ro-RO" sz="4400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r>
                  <a:rPr lang="ro-RO" sz="4400" dirty="0"/>
                  <a:t>             </a:t>
                </a:r>
                <a14:m>
                  <m:oMath xmlns:m="http://schemas.openxmlformats.org/officeDocument/2006/math">
                    <m:r>
                      <a:rPr lang="en-US" sz="4400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en-US" sz="4400" b="1" i="1">
                                <a:latin typeface="Cambria Math" panose="02040503050406030204" pitchFamily="18" charset="0"/>
                                <a:ea typeface="Cambria Math"/>
                              </a:rPr>
                              <m:t>𝟐</m:t>
                            </m:r>
                          </m:sup>
                        </m:sSup>
                        <m:r>
                          <a:rPr lang="en-US" sz="4400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en-US" sz="4400" b="1" i="1">
                            <a:latin typeface="Cambria Math"/>
                            <a:ea typeface="Cambria Math"/>
                          </a:rPr>
                          <m:t>𝑬</m:t>
                        </m:r>
                      </m:e>
                    </m:d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37A008-462E-446E-BA04-4815C7DC0C8E}"/>
                  </a:ext>
                </a:extLst>
              </p:cNvPr>
              <p:cNvSpPr/>
              <p:nvPr/>
            </p:nvSpPr>
            <p:spPr>
              <a:xfrm>
                <a:off x="1838326" y="4531556"/>
                <a:ext cx="8288359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400" dirty="0"/>
                  <a:t>Graf obi</a:t>
                </a:r>
                <a:r>
                  <a:rPr lang="ro-RO" sz="4400" dirty="0"/>
                  <a:t>ş</a:t>
                </a:r>
                <a:r>
                  <a:rPr lang="en-US" sz="4400" dirty="0" err="1"/>
                  <a:t>nuit</a:t>
                </a:r>
                <a:r>
                  <a:rPr lang="en-US" sz="4400" dirty="0"/>
                  <a:t> :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/>
                      </a:rPr>
                      <m:t>𝐸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𝑘𝑉</m:t>
                    </m:r>
                  </m:oMath>
                </a14:m>
                <a:r>
                  <a:rPr lang="en-US" sz="4400" dirty="0"/>
                  <a:t> ; </a:t>
                </a:r>
                <a:endParaRPr lang="ro-RO" sz="4400" dirty="0"/>
              </a:p>
              <a:p>
                <a:pPr algn="ctr"/>
                <a:r>
                  <a:rPr lang="en-US" sz="4400" dirty="0"/>
                  <a:t>Graf complet :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/>
                      </a:rPr>
                      <m:t>𝐸</m:t>
                    </m:r>
                    <m:r>
                      <a:rPr lang="en-US" sz="4400" i="1">
                        <a:latin typeface="Cambria Math"/>
                      </a:rPr>
                      <m:t>=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sz="4400" i="1">
                        <a:latin typeface="Cambria Math"/>
                        <a:ea typeface="Cambria Math"/>
                      </a:rPr>
                      <m:t>−1)/2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737A008-462E-446E-BA04-4815C7DC0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4531556"/>
                <a:ext cx="8288359" cy="1446550"/>
              </a:xfrm>
              <a:prstGeom prst="rect">
                <a:avLst/>
              </a:prstGeom>
              <a:blipFill>
                <a:blip r:embed="rId3"/>
                <a:stretch>
                  <a:fillRect t="-8824" b="-1848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98A02-4158-4C01-8A38-F6A4C4AD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183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440F-FC0D-4674-BFC8-84CE409A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82190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Complexitatea</a:t>
            </a:r>
            <a:r>
              <a:rPr lang="en-US" dirty="0">
                <a:solidFill>
                  <a:schemeClr val="accent2"/>
                </a:solidFill>
              </a:rPr>
              <a:t> Dijkstra LISTA ca </a:t>
            </a:r>
            <a:r>
              <a:rPr lang="ro-RO" dirty="0">
                <a:solidFill>
                  <a:schemeClr val="accent2"/>
                </a:solidFill>
              </a:rPr>
              <a:t>un </a:t>
            </a:r>
            <a:br>
              <a:rPr lang="ro-RO" dirty="0"/>
            </a:br>
            <a:r>
              <a:rPr lang="ro-RO" dirty="0" err="1">
                <a:solidFill>
                  <a:srgbClr val="00B050"/>
                </a:solidFill>
              </a:rPr>
              <a:t>heap</a:t>
            </a:r>
            <a:r>
              <a:rPr lang="ro-RO" dirty="0">
                <a:solidFill>
                  <a:srgbClr val="00B050"/>
                </a:solidFill>
              </a:rPr>
              <a:t> </a:t>
            </a:r>
            <a:r>
              <a:rPr lang="ro-RO" dirty="0" err="1">
                <a:solidFill>
                  <a:srgbClr val="00B050"/>
                </a:solidFill>
              </a:rPr>
              <a:t>fibonacci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</a:rPr>
                            <m:t>,</m:t>
                          </m:r>
                          <m:r>
                            <a:rPr lang="en-US" sz="32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</a:rPr>
                        <m:t>=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ro-RO" sz="3200" b="1" i="1">
                              <a:latin typeface="Cambria Math"/>
                              <a:ea typeface="Cambria Math"/>
                            </a:rPr>
                            <m:t>𝑽</m:t>
                          </m:r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𝒊𝒏𝒔𝒆𝒓𝒕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/>
                                  <a:ea typeface="Cambria Math"/>
                                </a:rPr>
                                <m:t>𝒎𝒊𝒏</m:t>
                              </m:r>
                            </m:sub>
                          </m:sSub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3200" b="1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32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32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32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ro-RO" sz="3200" b="1" i="1">
                                  <a:latin typeface="Cambria Math"/>
                                  <a:ea typeface="Cambria Math"/>
                                </a:rPr>
                                <m:t>𝒂𝒄𝒄𝒆𝒔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𝒊𝒏𝒔𝒆𝒓𝒕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𝒎𝒊𝒏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𝒍𝒏𝑽</m:t>
                        </m:r>
                      </m:e>
                    </m:d>
                  </m:oMath>
                </a14:m>
                <a:endParaRPr lang="en-US" b="1" i="1" dirty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ro-RO" b="1" i="1">
                            <a:latin typeface="Cambria Math"/>
                            <a:ea typeface="Cambria Math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𝒂𝒄𝒄𝒆𝒔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ro-RO" b="1" i="1">
                            <a:latin typeface="Cambria Math" panose="02040503050406030204" pitchFamily="18" charset="0"/>
                            <a:ea typeface="Cambria Math"/>
                          </a:rPr>
                          <m:t>𝟏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/>
                        </a:rPr>
                        <m:t>𝑻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</a:rPr>
                            <m:t>𝑽</m:t>
                          </m:r>
                          <m:r>
                            <a:rPr lang="en-US" sz="4400" b="1" i="1">
                              <a:latin typeface="Cambria Math"/>
                            </a:rPr>
                            <m:t>,</m:t>
                          </m:r>
                          <m:r>
                            <a:rPr lang="en-US" sz="4400" b="1" i="1">
                              <a:latin typeface="Cambria Math"/>
                            </a:rPr>
                            <m:t>𝑬</m:t>
                          </m:r>
                        </m:e>
                      </m:d>
                      <m:r>
                        <a:rPr lang="ro-RO" sz="440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4400" b="1" i="1">
                          <a:latin typeface="Cambria Math"/>
                          <a:ea typeface="Cambria Math"/>
                        </a:rPr>
                        <m:t>𝜽</m:t>
                      </m:r>
                      <m:d>
                        <m:dPr>
                          <m:ctrlPr>
                            <a:rPr lang="en-US" sz="44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400" b="1" i="1">
                              <a:latin typeface="Cambria Math"/>
                              <a:ea typeface="Cambria Math"/>
                            </a:rPr>
                            <m:t>𝑬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+</m:t>
                          </m:r>
                          <m:r>
                            <a:rPr lang="ro-RO" sz="4400" b="1" i="1">
                              <a:latin typeface="Cambria Math" panose="02040503050406030204" pitchFamily="18" charset="0"/>
                              <a:ea typeface="Cambria Math"/>
                            </a:rPr>
                            <m:t>𝑽𝒍𝒏𝑽</m:t>
                          </m: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69285-D2EC-46A1-827E-F060A15B9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48B4DB-4C94-411E-BC20-B6461C45B5F0}"/>
                  </a:ext>
                </a:extLst>
              </p:cNvPr>
              <p:cNvSpPr/>
              <p:nvPr/>
            </p:nvSpPr>
            <p:spPr>
              <a:xfrm>
                <a:off x="5733804" y="2816643"/>
                <a:ext cx="5263553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Heap </a:t>
                </a:r>
                <a:r>
                  <a:rPr lang="en-US" sz="2800" dirty="0" err="1"/>
                  <a:t>Binar</a:t>
                </a:r>
                <a:r>
                  <a:rPr lang="en-US" sz="2800" dirty="0"/>
                  <a:t> : arbore </a:t>
                </a:r>
                <a:r>
                  <a:rPr lang="en-US" sz="2800" dirty="0" err="1"/>
                  <a:t>binar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unde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𝑡𝑎𝑡𝑎𝑙</m:t>
                    </m:r>
                    <m:r>
                      <a:rPr lang="en-US" sz="2800" i="1">
                        <a:latin typeface="Cambria Math"/>
                      </a:rPr>
                      <m:t>≤</m:t>
                    </m:r>
                    <m:r>
                      <a:rPr lang="en-US" sz="2800" i="1">
                        <a:latin typeface="Cambria Math"/>
                      </a:rPr>
                      <m:t>𝑎𝑚𝑏𝑖𝑖</m:t>
                    </m:r>
                    <m:r>
                      <a:rPr lang="en-US" sz="2800" i="1">
                        <a:latin typeface="Cambria Math"/>
                      </a:rPr>
                      <m:t> </m:t>
                    </m:r>
                    <m:r>
                      <a:rPr lang="en-US" sz="2800" i="1">
                        <a:latin typeface="Cambria Math"/>
                      </a:rPr>
                      <m:t>𝑐𝑜𝑝𝑖𝑖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Heap Fibonacci : </a:t>
                </a:r>
                <a:r>
                  <a:rPr lang="en-US" sz="2800" dirty="0" err="1"/>
                  <a:t>colectie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speciala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heapuri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binare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48B4DB-4C94-411E-BC20-B6461C45B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804" y="2816643"/>
                <a:ext cx="5263553" cy="1815882"/>
              </a:xfrm>
              <a:prstGeom prst="rect">
                <a:avLst/>
              </a:prstGeom>
              <a:blipFill>
                <a:blip r:embed="rId3"/>
                <a:stretch>
                  <a:fillRect l="-2086" t="-3356" b="-838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04CDC-2656-4712-BDB2-A0DD7CE8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44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8574-B95E-4BBF-8713-6CFFD965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Floyd-</a:t>
            </a:r>
            <a:r>
              <a:rPr lang="ro-RO" dirty="0" err="1">
                <a:solidFill>
                  <a:schemeClr val="accent2"/>
                </a:solidFill>
              </a:rPr>
              <a:t>Warshall</a:t>
            </a:r>
            <a:r>
              <a:rPr lang="ro-RO" dirty="0">
                <a:solidFill>
                  <a:schemeClr val="accent2"/>
                </a:solidFill>
              </a:rPr>
              <a:t> (Roy)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7EBEF0-3555-4A06-A57D-97B0BF9F9E5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Găsește drum minim între oricare 2 noduri</a:t>
            </a:r>
            <a:endParaRPr lang="en-US" dirty="0"/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C5253C2-C8A9-413D-BAC4-7AF6D0D58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71" y="2323297"/>
            <a:ext cx="2914784" cy="3246231"/>
          </a:xfrm>
          <a:prstGeom prst="rect">
            <a:avLst/>
          </a:prstGeom>
        </p:spPr>
      </p:pic>
      <p:pic>
        <p:nvPicPr>
          <p:cNvPr id="10" name="Picture 9" descr="A person wearing a suit and tie sitting at a desk&#10;&#10;Description automatically generated">
            <a:extLst>
              <a:ext uri="{FF2B5EF4-FFF2-40B4-BE49-F238E27FC236}">
                <a16:creationId xmlns:a16="http://schemas.microsoft.com/office/drawing/2014/main" id="{3E190D79-BC35-4F5C-8C0A-9F238F4DF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703" y="3645724"/>
            <a:ext cx="3693226" cy="2769920"/>
          </a:xfrm>
          <a:prstGeom prst="rect">
            <a:avLst/>
          </a:prstGeom>
        </p:spPr>
      </p:pic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6BA5A19-A450-4024-B7F3-5473C3FE8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60" y="2309674"/>
            <a:ext cx="3309545" cy="24821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7E92F-D609-40E5-8C02-A2C59178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98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E1E2-7342-40BA-9872-BC1474DA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Floyd-</a:t>
            </a:r>
            <a:r>
              <a:rPr lang="ro-RO" dirty="0" err="1">
                <a:solidFill>
                  <a:schemeClr val="accent2"/>
                </a:solidFill>
              </a:rPr>
              <a:t>Warshall</a:t>
            </a:r>
            <a:r>
              <a:rPr lang="ro-RO" dirty="0">
                <a:solidFill>
                  <a:schemeClr val="accent2"/>
                </a:solidFill>
              </a:rPr>
              <a:t> (Roy)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DD698-4693-4DFF-BD8E-896B3396C73D}"/>
              </a:ext>
            </a:extLst>
          </p:cNvPr>
          <p:cNvSpPr/>
          <p:nvPr/>
        </p:nvSpPr>
        <p:spPr>
          <a:xfrm>
            <a:off x="1708067" y="2305616"/>
            <a:ext cx="105512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floydWarshallAlgorithm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(G) {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(k = 0; k &lt; |G.V| ; k++)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|G.V| 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22BE9-F814-4EFB-B926-189ABABD4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779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87D-8CAD-4519-AF78-A16729C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A273D-D5E6-43A0-AD25-36E45222671D}"/>
              </a:ext>
            </a:extLst>
          </p:cNvPr>
          <p:cNvSpPr/>
          <p:nvPr/>
        </p:nvSpPr>
        <p:spPr>
          <a:xfrm>
            <a:off x="1708067" y="2305616"/>
            <a:ext cx="105512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floydWarshallAlgorithm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(G) {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(k = 0; k &lt; |G.V| ; k++)</a:t>
            </a:r>
          </a:p>
          <a:p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2000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|G.V| ; i++)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(j = 0; j &lt; |G.V| 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&gt;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[i][j]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[i][k] +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28352-1AE9-4B93-B848-7C875D08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47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87D-8CAD-4519-AF78-A16729C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64BFF1-78FF-4D0D-AA69-9887B14DCF2C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64BFF1-78FF-4D0D-AA69-9887B14DC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E0451-81BB-4337-9508-EE6DCBDF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</a:t>
                </a:r>
                <a14:m>
                  <m:oMath xmlns:m="http://schemas.openxmlformats.org/officeDocument/2006/math">
                    <m:r>
                      <a:rPr lang="ro-RO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1,…,5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1,3,5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=50+10=60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1C67068-B7EF-4F21-81B9-8EF88C1C2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12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AF4D-793B-41BF-B2DB-F387ACC8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A*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02F7E-2F8F-4A4C-9C39-D834D82CB5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Algoritm euristic</a:t>
                </a:r>
              </a:p>
              <a:p>
                <a:r>
                  <a:rPr lang="ro-RO" dirty="0"/>
                  <a:t>Nu găsește calea minimă dar una destul de apropiată</a:t>
                </a:r>
              </a:p>
              <a:p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ro-RO" b="1" dirty="0"/>
                  <a:t>estimare</a:t>
                </a:r>
                <a:r>
                  <a:rPr lang="ro-RO" dirty="0"/>
                  <a:t> a distanței de la nodul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la destinație</a:t>
                </a:r>
              </a:p>
              <a:p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distanța de la nodul de start la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A* adaugă câte un nod la cale. Este ales mereu nodul care minimizează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Dacă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∀(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func</a:t>
                </a:r>
                <a:r>
                  <a:rPr lang="ro-RO" dirty="0" err="1"/>
                  <a:t>ția</a:t>
                </a:r>
                <a:r>
                  <a:rPr lang="ro-RO" dirty="0"/>
                  <a:t> este numită monotonă sau consistentă.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02F7E-2F8F-4A4C-9C39-D834D82CB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3EF48-0368-46D0-809A-C410F73D4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094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148920-C43F-4F85-9489-9334850B1887}"/>
              </a:ext>
            </a:extLst>
          </p:cNvPr>
          <p:cNvSpPr/>
          <p:nvPr/>
        </p:nvSpPr>
        <p:spPr>
          <a:xfrm>
            <a:off x="1524001" y="747644"/>
            <a:ext cx="10776857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A_Star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(start, goal, h, G)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UNDEFINED 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g[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INFINITE }; g[start] : = 0;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f[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|G.V|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INFINITE }; f[start] : = h(start);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//pop based on f[]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node = goal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of node)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(g[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+ w(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 &lt; g[neighbor])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[neighbor] = current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g[neighbor] = g[node] + w(node, neighbor)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f[neighbor] = g[neighbor] + h(neighbor)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(neighbor not in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priorityQueue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neighbor);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   }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9DC1-E338-4218-A613-D4E10B32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161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DBEC-8E9F-48CA-8660-BC3320E0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vs</a:t>
            </a:r>
            <a:r>
              <a:rPr lang="ro-RO" dirty="0">
                <a:solidFill>
                  <a:schemeClr val="accent2"/>
                </a:solidFill>
              </a:rPr>
              <a:t> A*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231BFE1-78CB-4CB7-BC42-66D484BD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428875"/>
            <a:ext cx="3069400" cy="306940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20549D3B-2394-4E82-B6EC-73E52B25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56" y="2428875"/>
            <a:ext cx="3069400" cy="3069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CCABBB-4C98-4203-B6A5-DD47B717266C}"/>
              </a:ext>
            </a:extLst>
          </p:cNvPr>
          <p:cNvCxnSpPr>
            <a:cxnSpLocks/>
          </p:cNvCxnSpPr>
          <p:nvPr/>
        </p:nvCxnSpPr>
        <p:spPr bwMode="auto">
          <a:xfrm>
            <a:off x="6535387" y="1294411"/>
            <a:ext cx="0" cy="504701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2962F-166C-4551-A5A1-587B87A0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3C82-098D-4A2C-AE56-33FAD665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 Cost Minim - Exemplu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Obiectiv: Fie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ro-RO" dirty="0"/>
                  <a:t> se caută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cu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ro-RO" dirty="0"/>
                  <a:t>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ro-RO" dirty="0"/>
                  <a:t> minim.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i="1">
                          <a:latin typeface="Cambria Math" panose="02040503050406030204" pitchFamily="18" charset="0"/>
                        </a:rPr>
                        <m:t>=(1,…,5) ?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1,4,5</m:t>
                          </m:r>
                        </m:e>
                      </m:d>
                      <m:r>
                        <a:rPr lang="ro-RO" i="1">
                          <a:latin typeface="Cambria Math" panose="02040503050406030204" pitchFamily="18" charset="0"/>
                        </a:rPr>
                        <m:t>=30+20=50</m:t>
                      </m:r>
                    </m:oMath>
                  </m:oMathPara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E192DB-712A-4E21-8DD9-0ABCE4AC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AE8289E7-A930-4AD1-BDD2-5F1900430D68}"/>
              </a:ext>
            </a:extLst>
          </p:cNvPr>
          <p:cNvSpPr/>
          <p:nvPr/>
        </p:nvSpPr>
        <p:spPr bwMode="auto">
          <a:xfrm>
            <a:off x="8083849" y="2695745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ED440-B139-4D2D-852E-84057EF7CE4A}"/>
              </a:ext>
            </a:extLst>
          </p:cNvPr>
          <p:cNvSpPr/>
          <p:nvPr/>
        </p:nvSpPr>
        <p:spPr bwMode="auto">
          <a:xfrm>
            <a:off x="7734028" y="532565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D707D2-9F15-4A5D-85C3-CEB106AD5C28}"/>
              </a:ext>
            </a:extLst>
          </p:cNvPr>
          <p:cNvSpPr/>
          <p:nvPr/>
        </p:nvSpPr>
        <p:spPr bwMode="auto">
          <a:xfrm>
            <a:off x="9925663" y="31915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9A5D1E-75FC-41E2-A965-8596F4A71E06}"/>
              </a:ext>
            </a:extLst>
          </p:cNvPr>
          <p:cNvSpPr/>
          <p:nvPr/>
        </p:nvSpPr>
        <p:spPr bwMode="auto">
          <a:xfrm>
            <a:off x="7085415" y="37900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40D6D-8AC0-4AB5-BC75-067438A93F13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7332272" y="4283781"/>
            <a:ext cx="474059" cy="111417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3DDA1-1D4E-4981-8C3B-B3C82704D8AF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7332271" y="2942601"/>
            <a:ext cx="751578" cy="84746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D64702-5E61-451E-A963-FFDDC498231F}"/>
              </a:ext>
            </a:extLst>
          </p:cNvPr>
          <p:cNvCxnSpPr>
            <a:cxnSpLocks/>
            <a:stCxn id="5" idx="5"/>
            <a:endCxn id="30" idx="1"/>
          </p:cNvCxnSpPr>
          <p:nvPr/>
        </p:nvCxnSpPr>
        <p:spPr bwMode="auto">
          <a:xfrm>
            <a:off x="8505260" y="3117155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0D63-8357-4F7F-AF4B-DDFC38AC8431}"/>
              </a:ext>
            </a:extLst>
          </p:cNvPr>
          <p:cNvCxnSpPr>
            <a:cxnSpLocks/>
            <a:stCxn id="6" idx="6"/>
            <a:endCxn id="30" idx="3"/>
          </p:cNvCxnSpPr>
          <p:nvPr/>
        </p:nvCxnSpPr>
        <p:spPr bwMode="auto">
          <a:xfrm flipV="1">
            <a:off x="8227740" y="5242577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9939BE-B985-452F-9519-4F2FBFAF45AB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8577561" y="2942602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43A6E-F6CC-464E-94FC-F1A35E2732DE}"/>
              </a:ext>
            </a:extLst>
          </p:cNvPr>
          <p:cNvSpPr/>
          <p:nvPr/>
        </p:nvSpPr>
        <p:spPr>
          <a:xfrm>
            <a:off x="8831254" y="2593935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47627C-3EA2-45C0-8EC6-695C51207FB6}"/>
              </a:ext>
            </a:extLst>
          </p:cNvPr>
          <p:cNvSpPr/>
          <p:nvPr/>
        </p:nvSpPr>
        <p:spPr>
          <a:xfrm>
            <a:off x="8505259" y="3869531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066562-2E7E-431C-B5DC-4BD5D1ABF9A7}"/>
              </a:ext>
            </a:extLst>
          </p:cNvPr>
          <p:cNvSpPr/>
          <p:nvPr/>
        </p:nvSpPr>
        <p:spPr>
          <a:xfrm>
            <a:off x="7147324" y="303298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70A90E-A7D7-4C2B-BAF3-58142F206F03}"/>
              </a:ext>
            </a:extLst>
          </p:cNvPr>
          <p:cNvSpPr/>
          <p:nvPr/>
        </p:nvSpPr>
        <p:spPr>
          <a:xfrm>
            <a:off x="9973739" y="4176504"/>
            <a:ext cx="891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FCFC1-CADF-40F7-9F17-E5601FC1C7DD}"/>
              </a:ext>
            </a:extLst>
          </p:cNvPr>
          <p:cNvSpPr/>
          <p:nvPr/>
        </p:nvSpPr>
        <p:spPr>
          <a:xfrm>
            <a:off x="7466780" y="4526668"/>
            <a:ext cx="751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417470-E94E-4E51-A8E8-23A51EC2A8F1}"/>
              </a:ext>
            </a:extLst>
          </p:cNvPr>
          <p:cNvSpPr/>
          <p:nvPr/>
        </p:nvSpPr>
        <p:spPr bwMode="auto">
          <a:xfrm>
            <a:off x="9645918" y="48211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88D6CC-ED57-430B-8B05-8E879AB3A7E9}"/>
              </a:ext>
            </a:extLst>
          </p:cNvPr>
          <p:cNvCxnSpPr>
            <a:cxnSpLocks/>
            <a:stCxn id="7" idx="5"/>
            <a:endCxn id="30" idx="7"/>
          </p:cNvCxnSpPr>
          <p:nvPr/>
        </p:nvCxnSpPr>
        <p:spPr bwMode="auto">
          <a:xfrm flipH="1">
            <a:off x="10067329" y="3612965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C8DDB-DB21-401D-8752-3C7C7C45B726}"/>
              </a:ext>
            </a:extLst>
          </p:cNvPr>
          <p:cNvSpPr/>
          <p:nvPr/>
        </p:nvSpPr>
        <p:spPr>
          <a:xfrm>
            <a:off x="8559398" y="5434327"/>
            <a:ext cx="913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06A4559-40C4-498C-B799-3B65240DE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8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4073</TotalTime>
  <Words>6586</Words>
  <Application>Microsoft Office PowerPoint</Application>
  <PresentationFormat>Widescreen</PresentationFormat>
  <Paragraphs>3347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Grafuri – Drumuri Minime</vt:lpstr>
      <vt:lpstr>PowerPoint Presentation</vt:lpstr>
      <vt:lpstr>Grafuri ponderate – Weighted Graphs - Reminder</vt:lpstr>
      <vt:lpstr>Drumuri – Paths - Reminder</vt:lpstr>
      <vt:lpstr>Aplicații</vt:lpstr>
      <vt:lpstr>Drumuri Cost Minim - Exemplu</vt:lpstr>
      <vt:lpstr>Drumuri Cost Minim - Exemplu</vt:lpstr>
      <vt:lpstr>Drumuri Cost Minim - Exemplu</vt:lpstr>
      <vt:lpstr>Drumuri Cost Minim - Exemplu</vt:lpstr>
      <vt:lpstr>Drumuri Cost Minim - Exemplu</vt:lpstr>
      <vt:lpstr>Cicluri negative</vt:lpstr>
      <vt:lpstr>Notații</vt:lpstr>
      <vt:lpstr>Relaxarea unei muchii</vt:lpstr>
      <vt:lpstr>Proprietăți drumuri optime și relaxare</vt:lpstr>
      <vt:lpstr>Proprietăți drumuri optime și relaxare</vt:lpstr>
      <vt:lpstr>Proprietăți drumuri optime și relaxare</vt:lpstr>
      <vt:lpstr>Algoritmul Bellman Ford</vt:lpstr>
      <vt:lpstr>Bellman &amp; Ford</vt:lpstr>
      <vt:lpstr>Algoritmul Bellman Ford</vt:lpstr>
      <vt:lpstr>PowerPoint Presentation</vt:lpstr>
      <vt:lpstr>Complexitate?</vt:lpstr>
      <vt:lpstr>Complexitate?</vt:lpstr>
      <vt:lpstr>Bellman-Ford Demonstrație corectitudine</vt:lpstr>
      <vt:lpstr>Algoritmul Bellman Ford – caz particular DAG</vt:lpstr>
      <vt:lpstr>Algoritmul lui Dijsktra</vt:lpstr>
      <vt:lpstr>Algoritmul lui Dijsktra</vt:lpstr>
      <vt:lpstr>Algoritmul lui Dijsktra</vt:lpstr>
      <vt:lpstr>Algoritmul lui Dijsktra</vt:lpstr>
      <vt:lpstr>Intuiţia Algoritmului Dijkstra</vt:lpstr>
      <vt:lpstr>Intuiţia Algoritmului Dijkstra</vt:lpstr>
      <vt:lpstr>Intuiţia Algoritmului Dijkstra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</vt:lpstr>
      <vt:lpstr>Algoritmul lui Dijsktra. De ce nu muchii negative?</vt:lpstr>
      <vt:lpstr>Algoritmul lui Dijsktra. De ce nu muchii negative? Care este drum minim 1-&gt;4 ?</vt:lpstr>
      <vt:lpstr>Algoritmul lui Dijsktra. De ce nu muchii negative? Care este drum minim 1-&gt;4 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lui Dijsktra. De ce nu muchii negative?</vt:lpstr>
      <vt:lpstr>Algoritmul Dijsktra Demonstrație corectitudine </vt:lpstr>
      <vt:lpstr>Algoritmul Dijsktra Demonstrație corectitudine </vt:lpstr>
      <vt:lpstr>PowerPoint Presentation</vt:lpstr>
      <vt:lpstr>Complexitatea Generală Dijkstra </vt:lpstr>
      <vt:lpstr>Complexitatea Dijkstra LISTA ca vector</vt:lpstr>
      <vt:lpstr>Complexitatea Dijkstra LISTA ca listă înlănțuită</vt:lpstr>
      <vt:lpstr>Complexitatea Dijkstra LISTA ca o coadă priorități implementată cu vector </vt:lpstr>
      <vt:lpstr>Complexitatea Dijkstra LISTA ca un arbore binar </vt:lpstr>
      <vt:lpstr>Complexitatea Dijkstra  arbore binar vs vector</vt:lpstr>
      <vt:lpstr>Complexitatea Dijkstra LISTA ca un  heap fibonacci</vt:lpstr>
      <vt:lpstr>Algoritmul Floyd-Warshall (Roy)</vt:lpstr>
      <vt:lpstr>Algoritmul Floyd-Warshall (Roy)</vt:lpstr>
      <vt:lpstr>Complexitate?</vt:lpstr>
      <vt:lpstr>Complexitate?</vt:lpstr>
      <vt:lpstr>Algoritmul A*</vt:lpstr>
      <vt:lpstr>PowerPoint Presentation</vt:lpstr>
      <vt:lpstr>Dijsktra vs A*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2021-03-18T07:39:24Z</dcterms:modified>
</cp:coreProperties>
</file>